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69" r:id="rId3"/>
    <p:sldId id="281" r:id="rId4"/>
    <p:sldId id="302" r:id="rId5"/>
    <p:sldId id="301" r:id="rId6"/>
    <p:sldId id="305" r:id="rId7"/>
    <p:sldId id="306" r:id="rId8"/>
    <p:sldId id="307" r:id="rId9"/>
    <p:sldId id="308" r:id="rId10"/>
    <p:sldId id="289" r:id="rId11"/>
    <p:sldId id="282" r:id="rId12"/>
    <p:sldId id="278" r:id="rId13"/>
    <p:sldId id="257" r:id="rId14"/>
    <p:sldId id="261" r:id="rId15"/>
    <p:sldId id="271" r:id="rId16"/>
    <p:sldId id="272" r:id="rId17"/>
    <p:sldId id="258" r:id="rId18"/>
    <p:sldId id="285" r:id="rId19"/>
    <p:sldId id="280" r:id="rId20"/>
    <p:sldId id="259" r:id="rId21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8181"/>
    <a:srgbClr val="FF9F9F"/>
    <a:srgbClr val="FF5353"/>
    <a:srgbClr val="FF1D1D"/>
    <a:srgbClr val="FFC1C1"/>
    <a:srgbClr val="FF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824" autoAdjust="0"/>
    <p:restoredTop sz="94676" autoAdjust="0"/>
  </p:normalViewPr>
  <p:slideViewPr>
    <p:cSldViewPr snapToGrid="0">
      <p:cViewPr varScale="1">
        <p:scale>
          <a:sx n="73" d="100"/>
          <a:sy n="73" d="100"/>
        </p:scale>
        <p:origin x="-67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>
                <a:latin typeface="+mn-lt"/>
              </a:rPr>
              <a:t>Информированность о введении ОСМС</a:t>
            </a:r>
            <a:endParaRPr lang="ru-RU" sz="2000" dirty="0">
              <a:latin typeface="+mn-lt"/>
            </a:endParaRPr>
          </a:p>
        </c:rich>
      </c:tx>
      <c:layout>
        <c:manualLayout>
          <c:xMode val="edge"/>
          <c:yMode val="edge"/>
          <c:x val="0.13939815556381063"/>
          <c:y val="3.5073087343034139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1641111978270292E-2"/>
          <c:y val="0.20207498461967258"/>
          <c:w val="0.58280749975291646"/>
          <c:h val="0.792529154642819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explosion val="8"/>
          </c:dPt>
          <c:dPt>
            <c:idx val="1"/>
          </c:dPt>
          <c:dPt>
            <c:idx val="2"/>
          </c:dPt>
          <c:dPt>
            <c:idx val="3"/>
          </c:dPt>
          <c:cat>
            <c:strRef>
              <c:f>Лист1!$A$2:$A$5</c:f>
              <c:strCache>
                <c:ptCount val="2"/>
                <c:pt idx="0">
                  <c:v>были информированы о введении ОСМС</c:v>
                </c:pt>
                <c:pt idx="1">
                  <c:v>не слышали о таком нововведении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/>
      </c:pie3DChart>
      <c:spPr>
        <a:noFill/>
        <a:ln w="31646">
          <a:noFill/>
        </a:ln>
      </c:spPr>
    </c:plotArea>
    <c:legend>
      <c:legendPos val="r"/>
      <c:legendEntry>
        <c:idx val="0"/>
        <c:txPr>
          <a:bodyPr/>
          <a:lstStyle/>
          <a:p>
            <a:pPr algn="just">
              <a:defRPr sz="18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 algn="just">
              <a:defRPr sz="1800" baseline="0"/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168925570280448"/>
          <c:y val="0.25905776820024506"/>
          <c:w val="0.3778261988734456"/>
          <c:h val="0.56138353238885974"/>
        </c:manualLayout>
      </c:layout>
      <c:spPr>
        <a:ln w="7842"/>
      </c:spPr>
      <c:txPr>
        <a:bodyPr/>
        <a:lstStyle/>
        <a:p>
          <a:pPr algn="just">
            <a:defRPr sz="1800"/>
          </a:pPr>
          <a:endParaRPr lang="ru-RU"/>
        </a:p>
      </c:txPr>
    </c:legend>
    <c:plotVisOnly val="1"/>
    <c:dispBlanksAs val="zero"/>
  </c:chart>
  <c:txPr>
    <a:bodyPr/>
    <a:lstStyle/>
    <a:p>
      <a:pPr>
        <a:defRPr sz="1481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Готовность производить отчисления в ФСМС </a:t>
            </a:r>
            <a:endParaRPr lang="ru-RU" sz="20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1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cat>
            <c:strRef>
              <c:f>Лист1!$A$2:$A$6</c:f>
              <c:strCache>
                <c:ptCount val="5"/>
                <c:pt idx="0">
                  <c:v>согласны платить взносы в ФСМС</c:v>
                </c:pt>
                <c:pt idx="1">
                  <c:v>не готовы отчислять свои средства</c:v>
                </c:pt>
                <c:pt idx="2">
                  <c:v>скорее всего да</c:v>
                </c:pt>
                <c:pt idx="3">
                  <c:v>скорее всего нет</c:v>
                </c:pt>
                <c:pt idx="4">
                  <c:v>затрудняются с ответом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0.30000000000000004</c:v>
                </c:pt>
                <c:pt idx="1">
                  <c:v>0.17</c:v>
                </c:pt>
                <c:pt idx="2">
                  <c:v>0.2</c:v>
                </c:pt>
                <c:pt idx="3">
                  <c:v>0.11</c:v>
                </c:pt>
                <c:pt idx="4">
                  <c:v>0.22</c:v>
                </c:pt>
              </c:numCache>
            </c:numRef>
          </c:val>
        </c:ser>
        <c:dLbls/>
      </c:pie3DChart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60911831558279239"/>
          <c:y val="0.24751746503531144"/>
          <c:w val="0.38398567525998034"/>
          <c:h val="0.70051736776146201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txPr>
    <a:bodyPr/>
    <a:lstStyle/>
    <a:p>
      <a:pPr>
        <a:defRPr sz="1255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0.29344</cdr:x>
      <cdr:y>0.54755</cdr:y>
    </cdr:from>
    <cdr:to>
      <cdr:x>0.52848</cdr:x>
      <cdr:y>0.70922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7718" y="1122324"/>
          <a:ext cx="783116" cy="331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</a:rPr>
            <a:t>80%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0.15986</cdr:x>
      <cdr:y>0.43133</cdr:y>
    </cdr:from>
    <cdr:to>
      <cdr:x>0.2874</cdr:x>
      <cdr:y>0.56867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0487" y="2030403"/>
          <a:ext cx="598771" cy="646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</a:rPr>
            <a:t>20%</a:t>
          </a:r>
          <a:endParaRPr lang="ru-RU" sz="20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0.37836</cdr:x>
      <cdr:y>0.51704</cdr:y>
    </cdr:from>
    <cdr:to>
      <cdr:x>0.51333</cdr:x>
      <cdr:y>0.62741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0388" y="2427014"/>
          <a:ext cx="745696" cy="518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</a:rPr>
            <a:t>17%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0.21384</cdr:x>
      <cdr:y>0.51564</cdr:y>
    </cdr:from>
    <cdr:to>
      <cdr:x>0.3325</cdr:x>
      <cdr:y>0.65236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81472" y="2420472"/>
          <a:ext cx="655585" cy="641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</a:rPr>
            <a:t>20%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0.09511</cdr:x>
      <cdr:y>0.46789</cdr:y>
    </cdr:from>
    <cdr:to>
      <cdr:x>0.19297</cdr:x>
      <cdr:y>0.57544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5483" y="2196299"/>
          <a:ext cx="540667" cy="50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</a:rPr>
            <a:t>11%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0.18471</cdr:x>
      <cdr:y>0.38974</cdr:y>
    </cdr:from>
    <cdr:to>
      <cdr:x>0.30735</cdr:x>
      <cdr:y>0.49833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20501" y="1829496"/>
          <a:ext cx="677574" cy="509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</a:rPr>
            <a:t>22%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0.36574</cdr:x>
      <cdr:y>0.38796</cdr:y>
    </cdr:from>
    <cdr:to>
      <cdr:x>0.50071</cdr:x>
      <cdr:y>0.49833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20668" y="1821141"/>
          <a:ext cx="745696" cy="518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chemeClr val="bg1"/>
              </a:solidFill>
            </a:rPr>
            <a:t>30</a:t>
          </a:r>
          <a:r>
            <a:rPr lang="ru-RU" sz="2000" b="1" dirty="0" smtClean="0">
              <a:solidFill>
                <a:schemeClr val="bg1"/>
              </a:solidFill>
            </a:rPr>
            <a:t>%</a:t>
          </a:r>
          <a:endParaRPr lang="ru-RU" sz="20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350D-22B6-41B6-B053-B242C94AAB13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5D3AC-83CA-4A7F-9ACC-254BB7F78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36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4284" cy="498295"/>
          </a:xfrm>
          <a:prstGeom prst="rect">
            <a:avLst/>
          </a:prstGeom>
        </p:spPr>
        <p:txBody>
          <a:bodyPr vert="horz" lIns="91260" tIns="45632" rIns="91260" bIns="4563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8" y="0"/>
            <a:ext cx="2944284" cy="498295"/>
          </a:xfrm>
          <a:prstGeom prst="rect">
            <a:avLst/>
          </a:prstGeom>
        </p:spPr>
        <p:txBody>
          <a:bodyPr vert="horz" lIns="91260" tIns="45632" rIns="91260" bIns="45632" rtlCol="0"/>
          <a:lstStyle>
            <a:lvl1pPr algn="r">
              <a:defRPr sz="1200"/>
            </a:lvl1pPr>
          </a:lstStyle>
          <a:p>
            <a:fld id="{D7A1804C-BFA3-4B5A-B001-C66479693FF9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0" tIns="45632" rIns="91260" bIns="456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79490"/>
            <a:ext cx="5435600" cy="3910488"/>
          </a:xfrm>
          <a:prstGeom prst="rect">
            <a:avLst/>
          </a:prstGeom>
        </p:spPr>
        <p:txBody>
          <a:bodyPr vert="horz" lIns="91260" tIns="45632" rIns="91260" bIns="4563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3108"/>
            <a:ext cx="2944284" cy="498294"/>
          </a:xfrm>
          <a:prstGeom prst="rect">
            <a:avLst/>
          </a:prstGeom>
        </p:spPr>
        <p:txBody>
          <a:bodyPr vert="horz" lIns="91260" tIns="45632" rIns="91260" bIns="4563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8" y="9433108"/>
            <a:ext cx="2944284" cy="498294"/>
          </a:xfrm>
          <a:prstGeom prst="rect">
            <a:avLst/>
          </a:prstGeom>
        </p:spPr>
        <p:txBody>
          <a:bodyPr vert="horz" lIns="91260" tIns="45632" rIns="91260" bIns="45632" rtlCol="0" anchor="b"/>
          <a:lstStyle>
            <a:lvl1pPr algn="r">
              <a:defRPr sz="1200"/>
            </a:lvl1pPr>
          </a:lstStyle>
          <a:p>
            <a:fld id="{E237DC0D-C4E5-4FE7-A055-3A225CF68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35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695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308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82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314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376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849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547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662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6EA3A-60DB-4BFC-AB32-9C9425162C6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112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058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66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46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46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194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382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33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283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23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F5DD-97E6-4C60-9669-66DA50A7BB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6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F9F4-222C-4E1E-9902-89DAFC12EDCB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913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E681-2261-40E7-B3C9-D4796B5F3B4B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486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96F6-CEEE-4F24-B9E2-3510F642ADEB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479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488-262D-46B1-B53C-BA942E6202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FFB-2702-4754-B66A-4F68D658A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732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EDE3-CED2-489F-9426-9AB2D47C16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FFB-2702-4754-B66A-4F68D658A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3875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EF65-02A3-487C-80B5-76168373DC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FFB-2702-4754-B66A-4F68D658A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9426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36F8-0D22-403D-998F-E6A9C0F4EA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FFB-2702-4754-B66A-4F68D658A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8906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0B3E-DF92-4C4A-8E94-FD922B0F0A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FFB-2702-4754-B66A-4F68D658A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9572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4566-71AF-4504-8BC7-03888B220E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FFB-2702-4754-B66A-4F68D658A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8839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75CC-AAC6-4B72-9090-BB2262EC97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FFB-2702-4754-B66A-4F68D658A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5594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380-DCB3-4A64-B4C1-E27718319F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FFB-2702-4754-B66A-4F68D658A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981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8607-9F24-4920-BC77-6D88C2C38E2C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094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0C7F-722A-404B-A8E4-ED89013C53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FFB-2702-4754-B66A-4F68D658A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7177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EBEA-1F4F-4352-A881-FF307C9077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FFB-2702-4754-B66A-4F68D658A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5005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C812-20B1-406B-89F5-EC1D8A3FB5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FFB-2702-4754-B66A-4F68D658A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5334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C4CC-D44C-4D54-A10F-A6EBD28FCE02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87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5D38-63CD-4831-88E7-0B6ECA2795EF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02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DBAE-5138-4F97-BFE2-CC71F74A7221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87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CC82-96BB-49D3-A14A-B5902BD0C7D9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473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006F-2A48-4A07-BE67-E9263FCAEAD2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68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2B2F-4898-47F1-91CE-2179F71C5C5A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04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1353-5646-4DAA-AD8B-CE9CAD7A58BE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07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AFC74-2EE2-4D27-8BEF-E3C4691849C0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0278-06B0-4A13-912F-5B99F7222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5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82929-1824-4E2E-9D9B-0932BC47FF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4FFB-2702-4754-B66A-4F68D658A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86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et_812_1\Desktop\0123\18761-6-akmolinskaya_oblast_ot_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5521" y="0"/>
            <a:ext cx="2888857" cy="16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9" t="6936" r="1951" b="18548"/>
          <a:stretch/>
        </p:blipFill>
        <p:spPr>
          <a:xfrm>
            <a:off x="7314155" y="4898573"/>
            <a:ext cx="4864101" cy="19550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Заголовок 2"/>
          <p:cNvSpPr>
            <a:spLocks noGrp="1"/>
          </p:cNvSpPr>
          <p:nvPr>
            <p:ph type="ctrTitle"/>
          </p:nvPr>
        </p:nvSpPr>
        <p:spPr>
          <a:xfrm>
            <a:off x="6307404" y="2541051"/>
            <a:ext cx="5749617" cy="2095909"/>
          </a:xfrm>
        </p:spPr>
        <p:txBody>
          <a:bodyPr anchor="t">
            <a:noAutofit/>
          </a:bodyPr>
          <a:lstStyle/>
          <a:p>
            <a:pPr algn="just"/>
            <a:r>
              <a:rPr lang="ru-RU" altLang="ru-RU" sz="2000" i="1" dirty="0" smtClean="0">
                <a:cs typeface="Arial" panose="020B0604020202020204" pitchFamily="34" charset="0"/>
              </a:rPr>
              <a:t>Усиление финансовой устойчивости системы здравоохранения на основе принципа </a:t>
            </a:r>
            <a:r>
              <a:rPr lang="ru-RU" altLang="ru-RU" sz="2000" b="1" i="1" dirty="0" smtClean="0">
                <a:cs typeface="Arial" panose="020B0604020202020204" pitchFamily="34" charset="0"/>
              </a:rPr>
              <a:t>СОЛИДАРНОЙ ОТВЕТСТВЕННОСТИ</a:t>
            </a:r>
            <a:r>
              <a:rPr lang="ru-RU" altLang="ru-RU" sz="2000" i="1" dirty="0" smtClean="0">
                <a:cs typeface="Arial" panose="020B0604020202020204" pitchFamily="34" charset="0"/>
              </a:rPr>
              <a:t> государства, работодателей и граждан.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0799" y="1663788"/>
            <a:ext cx="66032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Шаг 80.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ВНЕДРЕНИЕ ОБЯЗАТЕЛЬНОГО СОЦИАЛЬНОГО МЕДИЦИНСКОГО СТРАХОВАНИЯ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ru-RU" sz="2400" dirty="0"/>
          </a:p>
        </p:txBody>
      </p:sp>
      <p:pic>
        <p:nvPicPr>
          <p:cNvPr id="1028" name="Picture 4" descr="C:\Users\inet_812_1\Desktop\0123\01 (1)-9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34"/>
          <a:stretch/>
        </p:blipFill>
        <p:spPr bwMode="auto">
          <a:xfrm>
            <a:off x="408179" y="1471188"/>
            <a:ext cx="5107718" cy="387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82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 txBox="1">
            <a:spLocks/>
          </p:cNvSpPr>
          <p:nvPr/>
        </p:nvSpPr>
        <p:spPr>
          <a:xfrm>
            <a:off x="172016" y="586558"/>
            <a:ext cx="7046942" cy="6076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957127" rtl="0" eaLnBrk="1" latinLnBrk="0" hangingPunct="1">
              <a:spcBef>
                <a:spcPts val="628"/>
              </a:spcBef>
              <a:buClr>
                <a:schemeClr val="tx2"/>
              </a:buClr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8410" indent="-188410" algn="l" defTabSz="957127" rtl="0" eaLnBrk="1" latinLnBrk="0" hangingPunct="1">
              <a:spcBef>
                <a:spcPts val="314"/>
              </a:spcBef>
              <a:buClr>
                <a:schemeClr val="tx2"/>
              </a:buClr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821" indent="-188410" algn="l" defTabSz="957127" rtl="0" eaLnBrk="1" latinLnBrk="0" hangingPunct="1">
              <a:spcBef>
                <a:spcPts val="314"/>
              </a:spcBef>
              <a:buClr>
                <a:schemeClr val="tx2"/>
              </a:buClr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5231" indent="-188410" algn="l" defTabSz="957127" rtl="0" eaLnBrk="1" latinLnBrk="0" hangingPunct="1">
              <a:spcBef>
                <a:spcPts val="314"/>
              </a:spcBef>
              <a:buClr>
                <a:schemeClr val="tx2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3642" indent="-188410" algn="l" defTabSz="957127" rtl="0" eaLnBrk="1" latinLnBrk="0" hangingPunct="1">
              <a:spcBef>
                <a:spcPts val="314"/>
              </a:spcBef>
              <a:buClr>
                <a:schemeClr val="tx2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2094" indent="-239281" algn="l" defTabSz="9571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0657" indent="-239281" algn="l" defTabSz="9571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89219" indent="-239281" algn="l" defTabSz="9571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7782" indent="-239281" algn="l" defTabSz="9571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44546A"/>
              </a:buClr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Цель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ОСМС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– обеспечение устойчивого развития, справедливого распределения бремени финансирования и комплексной защиты рисков системы здравоохранения</a:t>
            </a:r>
            <a:endParaRPr lang="tr-T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187895" y="1757569"/>
            <a:ext cx="2454095" cy="517519"/>
          </a:xfrm>
          <a:custGeom>
            <a:avLst/>
            <a:gdLst>
              <a:gd name="connsiteX0" fmla="*/ 0 w 2221719"/>
              <a:gd name="connsiteY0" fmla="*/ 81122 h 486720"/>
              <a:gd name="connsiteX1" fmla="*/ 81122 w 2221719"/>
              <a:gd name="connsiteY1" fmla="*/ 0 h 486720"/>
              <a:gd name="connsiteX2" fmla="*/ 2140597 w 2221719"/>
              <a:gd name="connsiteY2" fmla="*/ 0 h 486720"/>
              <a:gd name="connsiteX3" fmla="*/ 2221719 w 2221719"/>
              <a:gd name="connsiteY3" fmla="*/ 81122 h 486720"/>
              <a:gd name="connsiteX4" fmla="*/ 2221719 w 2221719"/>
              <a:gd name="connsiteY4" fmla="*/ 405598 h 486720"/>
              <a:gd name="connsiteX5" fmla="*/ 2140597 w 2221719"/>
              <a:gd name="connsiteY5" fmla="*/ 486720 h 486720"/>
              <a:gd name="connsiteX6" fmla="*/ 81122 w 2221719"/>
              <a:gd name="connsiteY6" fmla="*/ 486720 h 486720"/>
              <a:gd name="connsiteX7" fmla="*/ 0 w 2221719"/>
              <a:gd name="connsiteY7" fmla="*/ 405598 h 486720"/>
              <a:gd name="connsiteX8" fmla="*/ 0 w 2221719"/>
              <a:gd name="connsiteY8" fmla="*/ 81122 h 4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1719" h="486720">
                <a:moveTo>
                  <a:pt x="0" y="81122"/>
                </a:moveTo>
                <a:cubicBezTo>
                  <a:pt x="0" y="36320"/>
                  <a:pt x="36320" y="0"/>
                  <a:pt x="81122" y="0"/>
                </a:cubicBezTo>
                <a:lnTo>
                  <a:pt x="2140597" y="0"/>
                </a:lnTo>
                <a:cubicBezTo>
                  <a:pt x="2185399" y="0"/>
                  <a:pt x="2221719" y="36320"/>
                  <a:pt x="2221719" y="81122"/>
                </a:cubicBezTo>
                <a:lnTo>
                  <a:pt x="2221719" y="405598"/>
                </a:lnTo>
                <a:cubicBezTo>
                  <a:pt x="2221719" y="450400"/>
                  <a:pt x="2185399" y="486720"/>
                  <a:pt x="2140597" y="486720"/>
                </a:cubicBezTo>
                <a:lnTo>
                  <a:pt x="81122" y="486720"/>
                </a:lnTo>
                <a:cubicBezTo>
                  <a:pt x="36320" y="486720"/>
                  <a:pt x="0" y="450400"/>
                  <a:pt x="0" y="405598"/>
                </a:cubicBezTo>
                <a:lnTo>
                  <a:pt x="0" y="811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5670" tIns="65670" rIns="65670" bIns="6567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</a:rPr>
              <a:t>Всеобщий охват  (обязательность)</a:t>
            </a:r>
            <a:endParaRPr lang="ru-RU" sz="1400" kern="1200" dirty="0">
              <a:solidFill>
                <a:schemeClr val="accent1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87897" y="2369702"/>
            <a:ext cx="2454094" cy="554607"/>
          </a:xfrm>
          <a:custGeom>
            <a:avLst/>
            <a:gdLst>
              <a:gd name="connsiteX0" fmla="*/ 0 w 2221719"/>
              <a:gd name="connsiteY0" fmla="*/ 81122 h 486720"/>
              <a:gd name="connsiteX1" fmla="*/ 81122 w 2221719"/>
              <a:gd name="connsiteY1" fmla="*/ 0 h 486720"/>
              <a:gd name="connsiteX2" fmla="*/ 2140597 w 2221719"/>
              <a:gd name="connsiteY2" fmla="*/ 0 h 486720"/>
              <a:gd name="connsiteX3" fmla="*/ 2221719 w 2221719"/>
              <a:gd name="connsiteY3" fmla="*/ 81122 h 486720"/>
              <a:gd name="connsiteX4" fmla="*/ 2221719 w 2221719"/>
              <a:gd name="connsiteY4" fmla="*/ 405598 h 486720"/>
              <a:gd name="connsiteX5" fmla="*/ 2140597 w 2221719"/>
              <a:gd name="connsiteY5" fmla="*/ 486720 h 486720"/>
              <a:gd name="connsiteX6" fmla="*/ 81122 w 2221719"/>
              <a:gd name="connsiteY6" fmla="*/ 486720 h 486720"/>
              <a:gd name="connsiteX7" fmla="*/ 0 w 2221719"/>
              <a:gd name="connsiteY7" fmla="*/ 405598 h 486720"/>
              <a:gd name="connsiteX8" fmla="*/ 0 w 2221719"/>
              <a:gd name="connsiteY8" fmla="*/ 81122 h 4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1719" h="486720">
                <a:moveTo>
                  <a:pt x="0" y="81122"/>
                </a:moveTo>
                <a:cubicBezTo>
                  <a:pt x="0" y="36320"/>
                  <a:pt x="36320" y="0"/>
                  <a:pt x="81122" y="0"/>
                </a:cubicBezTo>
                <a:lnTo>
                  <a:pt x="2140597" y="0"/>
                </a:lnTo>
                <a:cubicBezTo>
                  <a:pt x="2185399" y="0"/>
                  <a:pt x="2221719" y="36320"/>
                  <a:pt x="2221719" y="81122"/>
                </a:cubicBezTo>
                <a:lnTo>
                  <a:pt x="2221719" y="405598"/>
                </a:lnTo>
                <a:cubicBezTo>
                  <a:pt x="2221719" y="450400"/>
                  <a:pt x="2185399" y="486720"/>
                  <a:pt x="2140597" y="486720"/>
                </a:cubicBezTo>
                <a:lnTo>
                  <a:pt x="81122" y="486720"/>
                </a:lnTo>
                <a:cubicBezTo>
                  <a:pt x="36320" y="486720"/>
                  <a:pt x="0" y="450400"/>
                  <a:pt x="0" y="405598"/>
                </a:cubicBezTo>
                <a:lnTo>
                  <a:pt x="0" y="811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5670" tIns="65670" rIns="65670" bIns="6567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</a:rPr>
              <a:t>Доступность </a:t>
            </a:r>
            <a:r>
              <a:rPr lang="ru-RU" sz="1400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</a:rPr>
              <a:t>качество медицинской </a:t>
            </a:r>
            <a:r>
              <a:rPr lang="ru-RU" sz="1400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</a:rPr>
              <a:t>помощи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187896" y="3030332"/>
            <a:ext cx="2454094" cy="405433"/>
          </a:xfrm>
          <a:custGeom>
            <a:avLst/>
            <a:gdLst>
              <a:gd name="connsiteX0" fmla="*/ 0 w 2221719"/>
              <a:gd name="connsiteY0" fmla="*/ 81122 h 486720"/>
              <a:gd name="connsiteX1" fmla="*/ 81122 w 2221719"/>
              <a:gd name="connsiteY1" fmla="*/ 0 h 486720"/>
              <a:gd name="connsiteX2" fmla="*/ 2140597 w 2221719"/>
              <a:gd name="connsiteY2" fmla="*/ 0 h 486720"/>
              <a:gd name="connsiteX3" fmla="*/ 2221719 w 2221719"/>
              <a:gd name="connsiteY3" fmla="*/ 81122 h 486720"/>
              <a:gd name="connsiteX4" fmla="*/ 2221719 w 2221719"/>
              <a:gd name="connsiteY4" fmla="*/ 405598 h 486720"/>
              <a:gd name="connsiteX5" fmla="*/ 2140597 w 2221719"/>
              <a:gd name="connsiteY5" fmla="*/ 486720 h 486720"/>
              <a:gd name="connsiteX6" fmla="*/ 81122 w 2221719"/>
              <a:gd name="connsiteY6" fmla="*/ 486720 h 486720"/>
              <a:gd name="connsiteX7" fmla="*/ 0 w 2221719"/>
              <a:gd name="connsiteY7" fmla="*/ 405598 h 486720"/>
              <a:gd name="connsiteX8" fmla="*/ 0 w 2221719"/>
              <a:gd name="connsiteY8" fmla="*/ 81122 h 4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1719" h="486720">
                <a:moveTo>
                  <a:pt x="0" y="81122"/>
                </a:moveTo>
                <a:cubicBezTo>
                  <a:pt x="0" y="36320"/>
                  <a:pt x="36320" y="0"/>
                  <a:pt x="81122" y="0"/>
                </a:cubicBezTo>
                <a:lnTo>
                  <a:pt x="2140597" y="0"/>
                </a:lnTo>
                <a:cubicBezTo>
                  <a:pt x="2185399" y="0"/>
                  <a:pt x="2221719" y="36320"/>
                  <a:pt x="2221719" y="81122"/>
                </a:cubicBezTo>
                <a:lnTo>
                  <a:pt x="2221719" y="405598"/>
                </a:lnTo>
                <a:cubicBezTo>
                  <a:pt x="2221719" y="450400"/>
                  <a:pt x="2185399" y="486720"/>
                  <a:pt x="2140597" y="486720"/>
                </a:cubicBezTo>
                <a:lnTo>
                  <a:pt x="81122" y="486720"/>
                </a:lnTo>
                <a:cubicBezTo>
                  <a:pt x="36320" y="486720"/>
                  <a:pt x="0" y="450400"/>
                  <a:pt x="0" y="405598"/>
                </a:cubicBezTo>
                <a:lnTo>
                  <a:pt x="0" y="811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5670" tIns="65670" rIns="65670" bIns="6567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Солидарная ответственность</a:t>
            </a:r>
            <a:endParaRPr lang="ru-RU" sz="1400" kern="1200" dirty="0">
              <a:solidFill>
                <a:schemeClr val="accent1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72016" y="3530379"/>
            <a:ext cx="2479300" cy="385592"/>
          </a:xfrm>
          <a:custGeom>
            <a:avLst/>
            <a:gdLst>
              <a:gd name="connsiteX0" fmla="*/ 0 w 2221719"/>
              <a:gd name="connsiteY0" fmla="*/ 81122 h 486720"/>
              <a:gd name="connsiteX1" fmla="*/ 81122 w 2221719"/>
              <a:gd name="connsiteY1" fmla="*/ 0 h 486720"/>
              <a:gd name="connsiteX2" fmla="*/ 2140597 w 2221719"/>
              <a:gd name="connsiteY2" fmla="*/ 0 h 486720"/>
              <a:gd name="connsiteX3" fmla="*/ 2221719 w 2221719"/>
              <a:gd name="connsiteY3" fmla="*/ 81122 h 486720"/>
              <a:gd name="connsiteX4" fmla="*/ 2221719 w 2221719"/>
              <a:gd name="connsiteY4" fmla="*/ 405598 h 486720"/>
              <a:gd name="connsiteX5" fmla="*/ 2140597 w 2221719"/>
              <a:gd name="connsiteY5" fmla="*/ 486720 h 486720"/>
              <a:gd name="connsiteX6" fmla="*/ 81122 w 2221719"/>
              <a:gd name="connsiteY6" fmla="*/ 486720 h 486720"/>
              <a:gd name="connsiteX7" fmla="*/ 0 w 2221719"/>
              <a:gd name="connsiteY7" fmla="*/ 405598 h 486720"/>
              <a:gd name="connsiteX8" fmla="*/ 0 w 2221719"/>
              <a:gd name="connsiteY8" fmla="*/ 81122 h 4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1719" h="486720">
                <a:moveTo>
                  <a:pt x="0" y="81122"/>
                </a:moveTo>
                <a:cubicBezTo>
                  <a:pt x="0" y="36320"/>
                  <a:pt x="36320" y="0"/>
                  <a:pt x="81122" y="0"/>
                </a:cubicBezTo>
                <a:lnTo>
                  <a:pt x="2140597" y="0"/>
                </a:lnTo>
                <a:cubicBezTo>
                  <a:pt x="2185399" y="0"/>
                  <a:pt x="2221719" y="36320"/>
                  <a:pt x="2221719" y="81122"/>
                </a:cubicBezTo>
                <a:lnTo>
                  <a:pt x="2221719" y="405598"/>
                </a:lnTo>
                <a:cubicBezTo>
                  <a:pt x="2221719" y="450400"/>
                  <a:pt x="2185399" y="486720"/>
                  <a:pt x="2140597" y="486720"/>
                </a:cubicBezTo>
                <a:lnTo>
                  <a:pt x="81122" y="486720"/>
                </a:lnTo>
                <a:cubicBezTo>
                  <a:pt x="36320" y="486720"/>
                  <a:pt x="0" y="450400"/>
                  <a:pt x="0" y="405598"/>
                </a:cubicBezTo>
                <a:lnTo>
                  <a:pt x="0" y="811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5670" tIns="65670" rIns="65670" bIns="6567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Финансовая устойчивость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72016" y="4021994"/>
            <a:ext cx="2474439" cy="449350"/>
          </a:xfrm>
          <a:custGeom>
            <a:avLst/>
            <a:gdLst>
              <a:gd name="connsiteX0" fmla="*/ 0 w 2221719"/>
              <a:gd name="connsiteY0" fmla="*/ 81122 h 486720"/>
              <a:gd name="connsiteX1" fmla="*/ 81122 w 2221719"/>
              <a:gd name="connsiteY1" fmla="*/ 0 h 486720"/>
              <a:gd name="connsiteX2" fmla="*/ 2140597 w 2221719"/>
              <a:gd name="connsiteY2" fmla="*/ 0 h 486720"/>
              <a:gd name="connsiteX3" fmla="*/ 2221719 w 2221719"/>
              <a:gd name="connsiteY3" fmla="*/ 81122 h 486720"/>
              <a:gd name="connsiteX4" fmla="*/ 2221719 w 2221719"/>
              <a:gd name="connsiteY4" fmla="*/ 405598 h 486720"/>
              <a:gd name="connsiteX5" fmla="*/ 2140597 w 2221719"/>
              <a:gd name="connsiteY5" fmla="*/ 486720 h 486720"/>
              <a:gd name="connsiteX6" fmla="*/ 81122 w 2221719"/>
              <a:gd name="connsiteY6" fmla="*/ 486720 h 486720"/>
              <a:gd name="connsiteX7" fmla="*/ 0 w 2221719"/>
              <a:gd name="connsiteY7" fmla="*/ 405598 h 486720"/>
              <a:gd name="connsiteX8" fmla="*/ 0 w 2221719"/>
              <a:gd name="connsiteY8" fmla="*/ 81122 h 4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1719" h="486720">
                <a:moveTo>
                  <a:pt x="0" y="81122"/>
                </a:moveTo>
                <a:cubicBezTo>
                  <a:pt x="0" y="36320"/>
                  <a:pt x="36320" y="0"/>
                  <a:pt x="81122" y="0"/>
                </a:cubicBezTo>
                <a:lnTo>
                  <a:pt x="2140597" y="0"/>
                </a:lnTo>
                <a:cubicBezTo>
                  <a:pt x="2185399" y="0"/>
                  <a:pt x="2221719" y="36320"/>
                  <a:pt x="2221719" y="81122"/>
                </a:cubicBezTo>
                <a:lnTo>
                  <a:pt x="2221719" y="405598"/>
                </a:lnTo>
                <a:cubicBezTo>
                  <a:pt x="2221719" y="450400"/>
                  <a:pt x="2185399" y="486720"/>
                  <a:pt x="2140597" y="486720"/>
                </a:cubicBezTo>
                <a:lnTo>
                  <a:pt x="81122" y="486720"/>
                </a:lnTo>
                <a:cubicBezTo>
                  <a:pt x="36320" y="486720"/>
                  <a:pt x="0" y="450400"/>
                  <a:pt x="0" y="405598"/>
                </a:cubicBezTo>
                <a:lnTo>
                  <a:pt x="0" y="811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5670" tIns="65670" rIns="65670" bIns="6567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Ориентированность на качество </a:t>
            </a:r>
            <a:endParaRPr lang="ru-RU" sz="1400" kern="1200" dirty="0">
              <a:solidFill>
                <a:schemeClr val="accent1">
                  <a:lumMod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2779414" y="1757569"/>
            <a:ext cx="4439543" cy="1397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l" defTabSz="957127" rtl="0" eaLnBrk="1" latinLnBrk="0" hangingPunct="1">
              <a:spcBef>
                <a:spcPts val="628"/>
              </a:spcBef>
              <a:buClr>
                <a:schemeClr val="tx2"/>
              </a:buClr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8410" indent="-188410" algn="l" defTabSz="957127" rtl="0" eaLnBrk="1" latinLnBrk="0" hangingPunct="1">
              <a:spcBef>
                <a:spcPts val="314"/>
              </a:spcBef>
              <a:buClr>
                <a:schemeClr val="tx2"/>
              </a:buClr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821" indent="-188410" algn="l" defTabSz="957127" rtl="0" eaLnBrk="1" latinLnBrk="0" hangingPunct="1">
              <a:spcBef>
                <a:spcPts val="314"/>
              </a:spcBef>
              <a:buClr>
                <a:schemeClr val="tx2"/>
              </a:buClr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5231" indent="-188410" algn="l" defTabSz="957127" rtl="0" eaLnBrk="1" latinLnBrk="0" hangingPunct="1">
              <a:spcBef>
                <a:spcPts val="314"/>
              </a:spcBef>
              <a:buClr>
                <a:schemeClr val="tx2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3642" indent="-188410" algn="l" defTabSz="957127" rtl="0" eaLnBrk="1" latinLnBrk="0" hangingPunct="1">
              <a:spcBef>
                <a:spcPts val="314"/>
              </a:spcBef>
              <a:buClr>
                <a:schemeClr val="tx2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2094" indent="-239281" algn="l" defTabSz="9571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0657" indent="-239281" algn="l" defTabSz="9571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89219" indent="-239281" algn="l" defTabSz="9571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7782" indent="-239281" algn="l" defTabSz="9571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276225">
              <a:spcBef>
                <a:spcPts val="300"/>
              </a:spcBef>
              <a:buClrTx/>
              <a:buFont typeface="Arial" pitchFamily="34" charset="0"/>
              <a:buAutoNum type="arabicParenR"/>
            </a:pPr>
            <a:r>
              <a:rPr lang="ru-RU" sz="1400" b="1" dirty="0">
                <a:solidFill>
                  <a:srgbClr val="5B9BD5">
                    <a:lumMod val="25000"/>
                  </a:srgbClr>
                </a:solidFill>
                <a:latin typeface="Arial Narrow" panose="020B0606020202030204" pitchFamily="34" charset="0"/>
              </a:rPr>
              <a:t>Достижение общественной солидарности:</a:t>
            </a:r>
          </a:p>
          <a:p>
            <a:pPr marL="442913" lvl="1" indent="-171450">
              <a:spcBef>
                <a:spcPts val="300"/>
              </a:spcBef>
              <a:buClrTx/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5B9BD5">
                    <a:lumMod val="25000"/>
                  </a:srgbClr>
                </a:solidFill>
                <a:latin typeface="Arial Narrow" panose="020B0606020202030204" pitchFamily="34" charset="0"/>
              </a:rPr>
              <a:t>Разделение бремени охраны здоровья населения</a:t>
            </a:r>
          </a:p>
          <a:p>
            <a:pPr marL="442913" lvl="1" indent="-171450">
              <a:spcBef>
                <a:spcPts val="300"/>
              </a:spcBef>
              <a:buClrTx/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5B9BD5">
                    <a:lumMod val="25000"/>
                  </a:srgbClr>
                </a:solidFill>
                <a:latin typeface="Arial Narrow" panose="020B0606020202030204" pitchFamily="34" charset="0"/>
              </a:rPr>
              <a:t>Укрепление собственного здоровья</a:t>
            </a:r>
          </a:p>
          <a:p>
            <a:pPr marL="442913" lvl="1" indent="-171450">
              <a:spcBef>
                <a:spcPts val="300"/>
              </a:spcBef>
              <a:buClrTx/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5B9BD5">
                    <a:lumMod val="25000"/>
                  </a:srgbClr>
                </a:solidFill>
                <a:latin typeface="Arial Narrow" panose="020B0606020202030204" pitchFamily="34" charset="0"/>
              </a:rPr>
              <a:t>Обеспечение подотчетности обществу</a:t>
            </a:r>
          </a:p>
          <a:p>
            <a:pPr marL="442913" lvl="1" indent="-171450">
              <a:spcBef>
                <a:spcPts val="300"/>
              </a:spcBef>
              <a:buClrTx/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5B9BD5">
                    <a:lumMod val="25000"/>
                  </a:srgbClr>
                </a:solidFill>
                <a:latin typeface="Arial Narrow" panose="020B0606020202030204" pitchFamily="34" charset="0"/>
              </a:rPr>
              <a:t>Единый пакет медицинских услуг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9414" y="4609916"/>
            <a:ext cx="4460334" cy="1408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447675" indent="-266700">
              <a:spcBef>
                <a:spcPts val="300"/>
              </a:spcBef>
              <a:buFont typeface="+mj-lt"/>
              <a:buAutoNum type="arabicParenR" startAt="3"/>
            </a:pPr>
            <a:r>
              <a:rPr lang="ru-RU" sz="1400" b="1" dirty="0">
                <a:solidFill>
                  <a:srgbClr val="5B9BD5">
                    <a:lumMod val="25000"/>
                  </a:srgbClr>
                </a:solidFill>
                <a:latin typeface="Arial Narrow" panose="020B0606020202030204" pitchFamily="34" charset="0"/>
              </a:rPr>
              <a:t>Повышение эффективности системы:</a:t>
            </a:r>
          </a:p>
          <a:p>
            <a:pPr marL="442913" lvl="1" indent="-171450">
              <a:spcBef>
                <a:spcPts val="300"/>
              </a:spcBef>
              <a:buFont typeface="Courier New" pitchFamily="49" charset="0"/>
              <a:buChar char="o"/>
            </a:pPr>
            <a:r>
              <a:rPr lang="ru-RU" sz="1400" dirty="0">
                <a:solidFill>
                  <a:srgbClr val="5B9BD5">
                    <a:lumMod val="25000"/>
                  </a:srgbClr>
                </a:solidFill>
                <a:latin typeface="Arial Narrow" panose="020B0606020202030204" pitchFamily="34" charset="0"/>
              </a:rPr>
              <a:t>Обеспечение стратегических закупок здравоохранения</a:t>
            </a:r>
          </a:p>
          <a:p>
            <a:pPr marL="442913" lvl="1" indent="-171450">
              <a:spcBef>
                <a:spcPts val="300"/>
              </a:spcBef>
              <a:buFont typeface="Courier New" pitchFamily="49" charset="0"/>
              <a:buChar char="o"/>
            </a:pPr>
            <a:r>
              <a:rPr lang="ru-RU" sz="1400" dirty="0">
                <a:solidFill>
                  <a:srgbClr val="5B9BD5">
                    <a:lumMod val="25000"/>
                  </a:srgbClr>
                </a:solidFill>
                <a:latin typeface="Arial Narrow" panose="020B0606020202030204" pitchFamily="34" charset="0"/>
              </a:rPr>
              <a:t>Обеспечение высокой компетенции и прозрачности системы</a:t>
            </a:r>
          </a:p>
          <a:p>
            <a:pPr marL="442913" lvl="1" indent="-171450">
              <a:spcBef>
                <a:spcPts val="300"/>
              </a:spcBef>
              <a:buFont typeface="Courier New" pitchFamily="49" charset="0"/>
              <a:buChar char="o"/>
            </a:pPr>
            <a:r>
              <a:rPr lang="ru-RU" sz="1400" dirty="0">
                <a:solidFill>
                  <a:srgbClr val="5B9BD5">
                    <a:lumMod val="25000"/>
                  </a:srgbClr>
                </a:solidFill>
                <a:latin typeface="Arial Narrow" panose="020B0606020202030204" pitchFamily="34" charset="0"/>
              </a:rPr>
              <a:t>Достижение конечных результатов</a:t>
            </a:r>
            <a:r>
              <a:rPr lang="en-US" sz="1400" dirty="0">
                <a:solidFill>
                  <a:srgbClr val="5B9BD5">
                    <a:lumMod val="25000"/>
                  </a:srgbClr>
                </a:solidFill>
                <a:latin typeface="Arial Narrow" panose="020B0606020202030204" pitchFamily="34" charset="0"/>
              </a:rPr>
              <a:t>:</a:t>
            </a:r>
            <a:r>
              <a:rPr lang="ru-RU" sz="1400" dirty="0">
                <a:solidFill>
                  <a:srgbClr val="5B9BD5">
                    <a:lumMod val="25000"/>
                  </a:srgbClr>
                </a:solidFill>
                <a:latin typeface="Arial Narrow" panose="020B0606020202030204" pitchFamily="34" charset="0"/>
              </a:rPr>
              <a:t> доступность, полнота и качество медицинских услуг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73218" y="3278710"/>
            <a:ext cx="4445739" cy="11926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447675" indent="-266700">
              <a:spcBef>
                <a:spcPts val="300"/>
              </a:spcBef>
              <a:buFont typeface="+mj-lt"/>
              <a:buAutoNum type="arabicParenR" startAt="2"/>
            </a:pPr>
            <a:r>
              <a:rPr lang="ru-RU" sz="1400" b="1" dirty="0">
                <a:solidFill>
                  <a:srgbClr val="5B9BD5">
                    <a:lumMod val="25000"/>
                  </a:srgbClr>
                </a:solidFill>
                <a:latin typeface="Arial Narrow" panose="020B0606020202030204" pitchFamily="34" charset="0"/>
              </a:rPr>
              <a:t>Обеспечение финансовой устойчивости системы:</a:t>
            </a:r>
          </a:p>
          <a:p>
            <a:pPr marL="533400" lvl="1" indent="-171450">
              <a:spcBef>
                <a:spcPts val="300"/>
              </a:spcBef>
              <a:buFont typeface="Courier New" pitchFamily="49" charset="0"/>
              <a:buChar char="o"/>
            </a:pPr>
            <a:r>
              <a:rPr lang="ru-RU" sz="1400" dirty="0">
                <a:solidFill>
                  <a:srgbClr val="5B9BD5">
                    <a:lumMod val="25000"/>
                  </a:srgbClr>
                </a:solidFill>
                <a:latin typeface="Arial Narrow" panose="020B0606020202030204" pitchFamily="34" charset="0"/>
              </a:rPr>
              <a:t>Диверсификация источников финансирования</a:t>
            </a:r>
          </a:p>
          <a:p>
            <a:pPr marL="533400" lvl="1" indent="-171450">
              <a:spcBef>
                <a:spcPts val="300"/>
              </a:spcBef>
              <a:buFont typeface="Courier New" pitchFamily="49" charset="0"/>
              <a:buChar char="o"/>
            </a:pPr>
            <a:r>
              <a:rPr lang="ru-RU" sz="1400" dirty="0">
                <a:solidFill>
                  <a:srgbClr val="5B9BD5">
                    <a:lumMod val="25000"/>
                  </a:srgbClr>
                </a:solidFill>
                <a:latin typeface="Arial Narrow" panose="020B0606020202030204" pitchFamily="34" charset="0"/>
              </a:rPr>
              <a:t>Обеспечение устойчивости системы к внешним факторам и росту затрат</a:t>
            </a:r>
          </a:p>
          <a:p>
            <a:pPr marL="533400" lvl="1" indent="-171450">
              <a:spcBef>
                <a:spcPts val="300"/>
              </a:spcBef>
              <a:buFont typeface="Courier New" pitchFamily="49" charset="0"/>
              <a:buChar char="o"/>
            </a:pPr>
            <a:r>
              <a:rPr lang="ru-RU" sz="1400" dirty="0">
                <a:solidFill>
                  <a:srgbClr val="5B9BD5">
                    <a:lumMod val="25000"/>
                  </a:srgbClr>
                </a:solidFill>
                <a:latin typeface="Arial Narrow" panose="020B0606020202030204" pitchFamily="34" charset="0"/>
              </a:rPr>
              <a:t>Обеспечение  справедливости распределения средств</a:t>
            </a: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172017" y="1265868"/>
            <a:ext cx="2469974" cy="3365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l" defTabSz="957127" rtl="0" eaLnBrk="1" latinLnBrk="0" hangingPunct="1">
              <a:spcBef>
                <a:spcPts val="628"/>
              </a:spcBef>
              <a:buClr>
                <a:schemeClr val="tx2"/>
              </a:buClr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8410" indent="-188410" algn="l" defTabSz="957127" rtl="0" eaLnBrk="1" latinLnBrk="0" hangingPunct="1">
              <a:spcBef>
                <a:spcPts val="314"/>
              </a:spcBef>
              <a:buClr>
                <a:schemeClr val="tx2"/>
              </a:buClr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821" indent="-188410" algn="l" defTabSz="957127" rtl="0" eaLnBrk="1" latinLnBrk="0" hangingPunct="1">
              <a:spcBef>
                <a:spcPts val="314"/>
              </a:spcBef>
              <a:buClr>
                <a:schemeClr val="tx2"/>
              </a:buClr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5231" indent="-188410" algn="l" defTabSz="957127" rtl="0" eaLnBrk="1" latinLnBrk="0" hangingPunct="1">
              <a:spcBef>
                <a:spcPts val="314"/>
              </a:spcBef>
              <a:buClr>
                <a:schemeClr val="tx2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3642" indent="-188410" algn="l" defTabSz="957127" rtl="0" eaLnBrk="1" latinLnBrk="0" hangingPunct="1">
              <a:spcBef>
                <a:spcPts val="314"/>
              </a:spcBef>
              <a:buClr>
                <a:schemeClr val="tx2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2094" indent="-239281" algn="l" defTabSz="9571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0657" indent="-239281" algn="l" defTabSz="9571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89219" indent="-239281" algn="l" defTabSz="9571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7782" indent="-239281" algn="l" defTabSz="9571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546A"/>
              </a:buClr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Принципы </a:t>
            </a:r>
            <a:endParaRPr lang="tr-T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2773219" y="1265868"/>
            <a:ext cx="4445740" cy="3365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l" defTabSz="957127" rtl="0" eaLnBrk="1" latinLnBrk="0" hangingPunct="1">
              <a:spcBef>
                <a:spcPts val="628"/>
              </a:spcBef>
              <a:buClr>
                <a:schemeClr val="tx2"/>
              </a:buClr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8410" indent="-188410" algn="l" defTabSz="957127" rtl="0" eaLnBrk="1" latinLnBrk="0" hangingPunct="1">
              <a:spcBef>
                <a:spcPts val="314"/>
              </a:spcBef>
              <a:buClr>
                <a:schemeClr val="tx2"/>
              </a:buClr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821" indent="-188410" algn="l" defTabSz="957127" rtl="0" eaLnBrk="1" latinLnBrk="0" hangingPunct="1">
              <a:spcBef>
                <a:spcPts val="314"/>
              </a:spcBef>
              <a:buClr>
                <a:schemeClr val="tx2"/>
              </a:buClr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5231" indent="-188410" algn="l" defTabSz="957127" rtl="0" eaLnBrk="1" latinLnBrk="0" hangingPunct="1">
              <a:spcBef>
                <a:spcPts val="314"/>
              </a:spcBef>
              <a:buClr>
                <a:schemeClr val="tx2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3642" indent="-188410" algn="l" defTabSz="957127" rtl="0" eaLnBrk="1" latinLnBrk="0" hangingPunct="1">
              <a:spcBef>
                <a:spcPts val="314"/>
              </a:spcBef>
              <a:buClr>
                <a:schemeClr val="tx2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2094" indent="-239281" algn="l" defTabSz="9571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0657" indent="-239281" algn="l" defTabSz="9571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89219" indent="-239281" algn="l" defTabSz="9571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7782" indent="-239281" algn="l" defTabSz="9571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546A"/>
              </a:buClr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Задачи </a:t>
            </a:r>
            <a:endParaRPr lang="tr-T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56416" y="1001750"/>
            <a:ext cx="4613451" cy="324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14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ПАКЕТ ГОБМП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350184" y="3053270"/>
            <a:ext cx="4612522" cy="324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ru-RU" sz="14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ПАКЕТ</a:t>
            </a:r>
            <a:r>
              <a:rPr lang="en-US" sz="14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ОСМС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372708" y="997903"/>
            <a:ext cx="4652959" cy="1991818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400" ker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72706" y="5178232"/>
            <a:ext cx="4638500" cy="1041489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400" ker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14043" y="5199334"/>
            <a:ext cx="4555826" cy="334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ru-RU" sz="14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ИНДИВИДУАЛЬНЫЙ ПАКЕТ (ДМС)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334305" y="1357585"/>
            <a:ext cx="4635563" cy="16198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t"/>
          <a:lstStyle/>
          <a:p>
            <a:pPr marL="179388" indent="-179388" algn="just"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доступен для всех граждан РК и </a:t>
            </a:r>
            <a:r>
              <a:rPr lang="ru-RU" sz="12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оралманов</a:t>
            </a:r>
            <a:endParaRPr lang="ru-RU" sz="1200" b="1" dirty="0">
              <a:solidFill>
                <a:srgbClr val="002060"/>
              </a:solidFill>
              <a:latin typeface="Arial Narrow" panose="020B0606020202030204" pitchFamily="34" charset="0"/>
              <a:cs typeface="Arial" charset="0"/>
            </a:endParaRPr>
          </a:p>
          <a:p>
            <a:pPr marL="179388" indent="-179388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скорая помощь и санитарная авиация;</a:t>
            </a:r>
          </a:p>
          <a:p>
            <a:pPr marL="179388" indent="-179388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медицинская помощь при социально-значимых заболеваниях и в экстренных случаях;</a:t>
            </a:r>
          </a:p>
          <a:p>
            <a:pPr marL="179388" indent="-179388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профилактические прививки;</a:t>
            </a:r>
          </a:p>
          <a:p>
            <a:pPr marL="179388" indent="-179388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амбулаторно-поликлиническая помощь (АПП) с амбулаторно-лекарственным обеспечением (АЛО) (для непродуктивно самозанятого населения до 2020 года, т.е. до внедрения всеобщего декларирования).</a:t>
            </a:r>
            <a:endParaRPr lang="ru-RU" sz="1200" kern="0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77887" y="5610323"/>
            <a:ext cx="465584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800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 счет добровольных страховых взносов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indent="-1800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услуг определяются на              договорной основе (рекомендовано дальнейшее законодательное регулирование)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350185" y="3418564"/>
            <a:ext cx="46125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</a:t>
            </a:r>
            <a:r>
              <a:rPr lang="ru-RU" sz="12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оступен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лицам, являющимся участниками ОСМС</a:t>
            </a:r>
            <a:endParaRPr lang="ru-RU" sz="12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амбулаторно-поликлиническая помощь (в т. ч. АЛО);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стационарная мед. помощь (за исключением социально-значимых заболеваний);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стационарозамещающая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помощь (за исключением социально-значимых заболеваний);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восстановительное лечение и мед. реабилитация;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паллиативная помощь и сестринский уход;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высокотехнологичная помощь.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334305" y="580070"/>
            <a:ext cx="3193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ПАКЕТЫ МЕДИЦИНСКИХ УСЛУГ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5384" y="12990"/>
            <a:ext cx="11952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Внедрение обязательного социального медицинского страхования </a:t>
            </a:r>
            <a:r>
              <a:rPr lang="kk-KZ" sz="20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(80-Шаг Плана Наций)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162618" y="4609916"/>
            <a:ext cx="2483837" cy="1408078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Плательщики отчислений и взносов: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90488" marR="0" lvl="0" indent="-90488" algn="just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Наемные работники</a:t>
            </a:r>
            <a:r>
              <a:rPr kumimoji="0" lang="ru-RU" alt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;</a:t>
            </a:r>
          </a:p>
          <a:p>
            <a:pPr marL="90488" marR="0" lvl="0" indent="-90488" algn="just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Работодатель;</a:t>
            </a:r>
            <a:endParaRPr kumimoji="0" lang="ru-RU" altLang="ru-RU" sz="12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90488" marR="0" lvl="0" indent="-90488" algn="just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Государство - за социально-незащищенные слои населения</a:t>
            </a:r>
          </a:p>
          <a:p>
            <a:pPr marL="90488" marR="0" lvl="0" indent="-90488" algn="just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Самозанятые</a:t>
            </a:r>
            <a:endParaRPr kumimoji="0" lang="ru-RU" alt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174625" marR="0" lvl="0" indent="-174625" algn="just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6557724"/>
            <a:ext cx="12183035" cy="28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957127">
              <a:spcBef>
                <a:spcPts val="628"/>
              </a:spcBef>
              <a:buClr>
                <a:srgbClr val="44546A"/>
              </a:buClr>
              <a:buFont typeface="Arial" pitchFamily="34" charset="0"/>
              <a:buNone/>
            </a:pPr>
            <a:endParaRPr lang="ru-RU" sz="14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2334" y="6414991"/>
            <a:ext cx="710702" cy="365125"/>
          </a:xfrm>
        </p:spPr>
        <p:txBody>
          <a:bodyPr/>
          <a:lstStyle/>
          <a:p>
            <a:r>
              <a:rPr lang="ru-RU" sz="3600" b="1" dirty="0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647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734" y="0"/>
            <a:ext cx="11952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Внедрение обязательного социального медицинского страхования </a:t>
            </a:r>
            <a:r>
              <a:rPr lang="kk-KZ" sz="2000" b="1" dirty="0" smtClean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(80-Шаг Плана Наций)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048" y="2664368"/>
            <a:ext cx="114989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rial"/>
              </a:rPr>
              <a:t>ОСНОВНЫЕ </a:t>
            </a:r>
            <a:r>
              <a:rPr lang="ru-RU" sz="2800" b="1" dirty="0">
                <a:solidFill>
                  <a:srgbClr val="002060"/>
                </a:solidFill>
                <a:cs typeface="Arial"/>
              </a:rPr>
              <a:t>ПОДХОДЫ ИЗМЕНЕНИЙ В </a:t>
            </a:r>
            <a:r>
              <a:rPr lang="ru-RU" sz="2800" b="1" u="sng" dirty="0" smtClean="0">
                <a:solidFill>
                  <a:srgbClr val="002060"/>
                </a:solidFill>
                <a:cs typeface="Arial"/>
              </a:rPr>
              <a:t>ЗАКОНОДАТЕЛЬСТВО ПО ВОПРОСАМ ОБЯЗАТЕЛЬНОГО СОЦИАЛЬНОГО МЕДИЦИНСКОГО СТРАХОВАНИЯ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rial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cs typeface="Arial"/>
              </a:rPr>
              <a:t>в проекте ЗРК «</a:t>
            </a:r>
            <a:r>
              <a:rPr lang="ru-RU" sz="2000" b="1" dirty="0">
                <a:solidFill>
                  <a:srgbClr val="002060"/>
                </a:solidFill>
              </a:rPr>
              <a:t>О внесении изменений и дополнений в некоторые законодательные акты по вопросам здравоохранения и социально-трудовой сферы</a:t>
            </a:r>
            <a:r>
              <a:rPr lang="ru-RU" sz="2000" b="1" dirty="0" smtClean="0">
                <a:solidFill>
                  <a:srgbClr val="002060"/>
                </a:solidFill>
                <a:cs typeface="Arial"/>
              </a:rPr>
              <a:t>»</a:t>
            </a:r>
            <a:endParaRPr lang="ru-RU" sz="2000" b="1" dirty="0">
              <a:solidFill>
                <a:srgbClr val="0020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0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88848" y="6368205"/>
            <a:ext cx="694187" cy="365125"/>
          </a:xfrm>
        </p:spPr>
        <p:txBody>
          <a:bodyPr/>
          <a:lstStyle/>
          <a:p>
            <a:fld id="{95870278-06B0-4A13-912F-5B99F7222F3F}" type="slidenum">
              <a:rPr lang="ru-RU" sz="3600" b="1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/>
              <a:t>12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71" y="-17008"/>
            <a:ext cx="11952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Внедрение обязательного социального медицинского страхования (80-Шаг Плана Наций)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789" y="880836"/>
            <a:ext cx="9155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cs typeface="Arial"/>
              </a:rPr>
              <a:t>ОСНОВНЫЕ </a:t>
            </a:r>
            <a:r>
              <a:rPr lang="ru-RU" sz="2000" dirty="0">
                <a:solidFill>
                  <a:prstClr val="black"/>
                </a:solidFill>
                <a:cs typeface="Arial"/>
              </a:rPr>
              <a:t>ПОДХОДЫ ИЗМЕНЕНИЙ В </a:t>
            </a:r>
            <a:r>
              <a:rPr lang="ru-RU" sz="2000" b="1" u="sng" dirty="0" smtClean="0">
                <a:solidFill>
                  <a:prstClr val="black"/>
                </a:solidFill>
                <a:cs typeface="Arial"/>
              </a:rPr>
              <a:t>ЗАКОНОДАТЕЛЬСТВО (в части ОСМС)</a:t>
            </a:r>
            <a:endParaRPr lang="ru-RU" sz="2000" b="1" u="sng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36789" y="880835"/>
            <a:ext cx="0" cy="55440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037185" y="4661899"/>
            <a:ext cx="5940000" cy="756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9" rIns="29627" bIns="29628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4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3. ОРГАНИЗАЦИЯ РАБОТЫ ФСМС</a:t>
            </a: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(единый плательщик ГОБМП и ОСМС)</a:t>
            </a:r>
            <a:endParaRPr lang="ru-RU" sz="1604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17546" y="5603007"/>
            <a:ext cx="5940000" cy="756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8" rIns="29627" bIns="29628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4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4. ЛЕКАРСТВЕННОЕ </a:t>
            </a: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ОБЕСПЕЧЕНИЕ 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(в системе ОСМС, гармонизация с нормами ЕАЭС)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41" y="1232658"/>
            <a:ext cx="1864828" cy="146981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10241" y="1338223"/>
            <a:ext cx="11760559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4012" y="2527510"/>
            <a:ext cx="29527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Проект Закона РК «О внесении изменений и дополнений в некоторые законодательные акты по вопросам здравоохранения и социально-трудовой сферы»</a:t>
            </a:r>
            <a:endParaRPr lang="ru-RU" b="1" dirty="0"/>
          </a:p>
        </p:txBody>
      </p:sp>
      <p:pic>
        <p:nvPicPr>
          <p:cNvPr id="7170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2414" y="1497112"/>
            <a:ext cx="942272" cy="103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4036370" y="1422089"/>
            <a:ext cx="6257419" cy="1621219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r>
              <a:rPr lang="ru-RU" sz="1604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ДОХОДЫ ФСМС:</a:t>
            </a:r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 smtClean="0"/>
              <a:t>снижение </a:t>
            </a:r>
            <a:r>
              <a:rPr lang="ru-RU" sz="1600" dirty="0"/>
              <a:t>ставок взносов государства и отчислений работодателей;</a:t>
            </a:r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 smtClean="0"/>
              <a:t>пересмотр </a:t>
            </a: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ставки и объекта взносов </a:t>
            </a:r>
            <a:r>
              <a:rPr lang="ru-RU" sz="1604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самозанятых</a:t>
            </a: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расширение категорий лиц, за которых взносы осуществляет государство;</a:t>
            </a:r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введение взносов для неактивного населения с 2018 года;</a:t>
            </a:r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расширение плательщиков взносов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593531" y="3190801"/>
            <a:ext cx="5940000" cy="136803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r>
              <a:rPr lang="ru-RU" sz="1604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РАСХОДЫ ФСМС:</a:t>
            </a:r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 err="1"/>
              <a:t>медобеспечение</a:t>
            </a:r>
            <a:r>
              <a:rPr lang="ru-RU" sz="1600" dirty="0"/>
              <a:t> военнослужащих, сотрудников специальных и правоохранительных органов и членов их семей;</a:t>
            </a:r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медицинское обеспечение отдельных категорий государственных служащих, членов их семей.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117" y="3270931"/>
            <a:ext cx="956784" cy="112075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/>
          <a:srcRect t="6936" b="9655"/>
          <a:stretch/>
        </p:blipFill>
        <p:spPr>
          <a:xfrm>
            <a:off x="4361454" y="5603007"/>
            <a:ext cx="1122489" cy="79641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4567" y="4619309"/>
            <a:ext cx="1152618" cy="8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30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036789" y="558104"/>
            <a:ext cx="5175" cy="5885317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58181" y="1109878"/>
            <a:ext cx="11653044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4528" y="6368205"/>
            <a:ext cx="748508" cy="365125"/>
          </a:xfrm>
        </p:spPr>
        <p:txBody>
          <a:bodyPr/>
          <a:lstStyle/>
          <a:p>
            <a:fld id="{95870278-06B0-4A13-912F-5B99F7222F3F}" type="slidenum">
              <a:rPr lang="ru-RU" sz="3600" b="1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/>
              <a:t>13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7001" y="3656443"/>
            <a:ext cx="2731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/>
              <a:t>Закон РК «Об обязательном социальном медицинском страховании»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26" y="31775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ЗАКОНОДАТЕЛЬСТВО по ОСМС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8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10" y="1606527"/>
            <a:ext cx="2567307" cy="1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5664504"/>
              </p:ext>
            </p:extLst>
          </p:nvPr>
        </p:nvGraphicFramePr>
        <p:xfrm>
          <a:off x="3220136" y="1446643"/>
          <a:ext cx="8702924" cy="4133850"/>
        </p:xfrm>
        <a:graphic>
          <a:graphicData uri="http://schemas.openxmlformats.org/drawingml/2006/table">
            <a:tbl>
              <a:tblPr/>
              <a:tblGrid>
                <a:gridCol w="3805353"/>
                <a:gridCol w="758970"/>
                <a:gridCol w="697909"/>
                <a:gridCol w="851449"/>
                <a:gridCol w="868897"/>
                <a:gridCol w="851449"/>
                <a:gridCol w="868897"/>
              </a:tblGrid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Взносы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действующему ЗРК «Об ОСМС»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проекту ЗРК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4% до 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4%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до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Снижение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Отчисления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работодателей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действующему ЗРК «Об ОСМС»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проекту ЗРК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Снижение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2,66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2,5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1,66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1,66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Взносы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индивидуальных предпринимателей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действующему ЗРК «Об ОСМС»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(от 1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МЗП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проекту ЗРК 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(от 2 МЗП)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Увеличение/снижение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2,5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Неактивное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население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(от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МЗП)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действующему ЗРК «Об ОСМС»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проекту ЗРК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23445" y="493440"/>
            <a:ext cx="9059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/>
              <a:t>ДОХОДЫ ФСМС: </a:t>
            </a:r>
            <a:r>
              <a:rPr lang="ru-RU" sz="1600" dirty="0" smtClean="0"/>
              <a:t>ИЗМЕНЕНИЕ СТАВОК ВЗНОСОВ ГОСУДАРСТВА И ОТЧИСЛЕНИЙ РАБОТОДАТЕЛЕЙ, А ТАКЖЕ ВЗНОСОВ САМОЗАНЯТЫХ ЛИЦ, ВВЕДЕНИЕ ВЗНОСОВ НЕАКТИВНОГО НАСЕЛЕНИЯ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0091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036789" y="558104"/>
            <a:ext cx="5175" cy="5885317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58181" y="1109878"/>
            <a:ext cx="11653044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9794" y="6368205"/>
            <a:ext cx="703241" cy="365125"/>
          </a:xfrm>
        </p:spPr>
        <p:txBody>
          <a:bodyPr/>
          <a:lstStyle/>
          <a:p>
            <a:fld id="{95870278-06B0-4A13-912F-5B99F7222F3F}" type="slidenum">
              <a:rPr lang="ru-RU" sz="3600" b="1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/>
              <a:t>14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7001" y="3656443"/>
            <a:ext cx="2731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/>
              <a:t>Закон РК «Об обязательном социальном медицинском страховании»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26" y="31775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ЗАКОНОДАТЕЛЬСТВО по ОСМС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8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10" y="1606527"/>
            <a:ext cx="2567307" cy="1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23445" y="658245"/>
            <a:ext cx="90595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 smtClean="0"/>
              <a:t>ДОХОДЫ ФСМС: </a:t>
            </a:r>
            <a:r>
              <a:rPr lang="ru-RU" sz="1500" dirty="0" smtClean="0">
                <a:latin typeface="Arial Narrow" panose="020B0606020202030204" pitchFamily="34" charset="0"/>
              </a:rPr>
              <a:t>РАСШИРЕНИЕ КАТЕГОРИЙ ЛИЦ, ЗА КОТОРЫХ ВЗНОСЫ ОСУЩЕСТВЛЯЕТ ГОСУДАРСТВО</a:t>
            </a:r>
            <a:endParaRPr lang="ru-RU" sz="15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23445" y="1192233"/>
            <a:ext cx="8887780" cy="51728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 smtClean="0"/>
              <a:t>ЦЕЛЬ – ОБЕСПЕЧЕНИЕ ПРИНЦИПОВ ДОСТУПНОСТИ МЕДИЦИНСКОЙ ПОМОЩИ И ВСЕОБЩЕГО ОХВАТА</a:t>
            </a:r>
            <a:endParaRPr lang="ru-RU" sz="1604" b="1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5399" y="1934726"/>
            <a:ext cx="8875826" cy="3217399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u="sng" dirty="0" smtClean="0"/>
              <a:t>ПЕРЕЧЕНЬ КАТЕГОРИЙ ЛИЦ</a:t>
            </a:r>
            <a:r>
              <a:rPr lang="kk-KZ" sz="1600" dirty="0" smtClean="0"/>
              <a:t>, ЗА КОТОРЫХ УПЛАТУ ВЗНОСОВ ОСУЩЕСТВЛЯЕТ </a:t>
            </a:r>
            <a:r>
              <a:rPr lang="kk-KZ" sz="1600" b="1" u="sng" dirty="0" smtClean="0"/>
              <a:t>ГОСУДАРСТВО</a:t>
            </a:r>
            <a:r>
              <a:rPr lang="kk-KZ" sz="1600" dirty="0" smtClean="0"/>
              <a:t>, </a:t>
            </a:r>
            <a:r>
              <a:rPr lang="kk-KZ" sz="1600" u="sng" dirty="0" smtClean="0"/>
              <a:t>ДОПОЛНЕН СЛЕДУЮЩИМИ КАТЕГОРИЯМИ ЛИЦ:</a:t>
            </a:r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u="sng" dirty="0" smtClean="0"/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kk-KZ" sz="1600" u="sng" dirty="0"/>
              <a:t>НЕРАБОТАЮЩИЕ </a:t>
            </a:r>
            <a:r>
              <a:rPr lang="ru-RU" sz="1600" u="sng" dirty="0"/>
              <a:t>ЛИЦА</a:t>
            </a:r>
            <a:r>
              <a:rPr lang="ru-RU" sz="1600" dirty="0"/>
              <a:t>, ОСУЩЕСТВЛЯЮЩИЕ УХОД ЗА РЕБЕНКОМ ИНВАЛИДОМ В ВОЗРАСТЕ ДО 18 ЛЕТ</a:t>
            </a:r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u="sng" dirty="0"/>
              <a:t>ЛИЦ, ЗАВЕРШИВШИХ ОБУЧЕНИЕ ПО ОЧНОЙ ФОРМЕ ОБУЧЕНИЯ</a:t>
            </a:r>
            <a:r>
              <a:rPr lang="ru-RU" sz="1600" dirty="0"/>
              <a:t> в ВУЗах, </a:t>
            </a:r>
            <a:r>
              <a:rPr lang="ru-RU" sz="1600" dirty="0" err="1"/>
              <a:t>ТиПО</a:t>
            </a:r>
            <a:r>
              <a:rPr lang="ru-RU" sz="1600" dirty="0" smtClean="0"/>
              <a:t>, СО, а </a:t>
            </a:r>
            <a:r>
              <a:rPr lang="ru-RU" sz="1600" dirty="0"/>
              <a:t>также послевузовского образования </a:t>
            </a:r>
            <a:r>
              <a:rPr lang="ru-RU" sz="1600" u="sng" dirty="0"/>
              <a:t>в течение трех календарных месяцев, следующих за месяцем завершения обучение</a:t>
            </a:r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u="sng" dirty="0"/>
              <a:t>НЕРАБОТАЮЩИЕ </a:t>
            </a:r>
            <a:r>
              <a:rPr lang="ru-RU" sz="1600" u="sng" dirty="0" smtClean="0"/>
              <a:t>ОРАЛМАНЫ (в течение 1 года со дня регистрации)</a:t>
            </a:r>
            <a:endParaRPr lang="ru-RU" sz="1600" u="sng" dirty="0"/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u="sng" dirty="0"/>
              <a:t>ИНОСТРАНЦЫ И ЛИЦ БЕЗ ГРАЖДАНСТВА, ПОСТОЯННО ПРОЖИВАЮЩИЕ НА ТЕРРИТОРИИ РК </a:t>
            </a:r>
            <a:r>
              <a:rPr lang="ru-RU" sz="1600" i="1" u="sng" dirty="0"/>
              <a:t>(</a:t>
            </a:r>
            <a:r>
              <a:rPr lang="ru-RU" sz="1600" i="1" dirty="0"/>
              <a:t>по категориям лиц, предусмотренных пунктом 1 </a:t>
            </a:r>
            <a:r>
              <a:rPr lang="ru-RU" sz="1600" i="1" dirty="0" smtClean="0"/>
              <a:t>статьи </a:t>
            </a:r>
            <a:r>
              <a:rPr lang="ru-RU" sz="1600" i="1" dirty="0"/>
              <a:t>26 </a:t>
            </a:r>
            <a:r>
              <a:rPr lang="ru-RU" sz="1600" i="1" dirty="0" smtClean="0"/>
              <a:t>Закона: дети, пенсионеры, инвалиды, студенты и т.д.) </a:t>
            </a:r>
            <a:endParaRPr lang="ru-RU" sz="1600" i="1" dirty="0"/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2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603515" y="577647"/>
            <a:ext cx="5175" cy="5885317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58181" y="1109878"/>
            <a:ext cx="11653044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0742" y="6368205"/>
            <a:ext cx="712294" cy="365125"/>
          </a:xfrm>
        </p:spPr>
        <p:txBody>
          <a:bodyPr/>
          <a:lstStyle/>
          <a:p>
            <a:fld id="{95870278-06B0-4A13-912F-5B99F7222F3F}" type="slidenum">
              <a:rPr lang="ru-RU" sz="3600" b="1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/>
              <a:t>15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7001" y="3656443"/>
            <a:ext cx="2731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/>
              <a:t>Закон РК «Об обязательном социальном медицинском страховании»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26" y="31775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ЗАКОНОДАТЕЛЬСТВО по ОСМС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8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11" y="1606527"/>
            <a:ext cx="2166057" cy="1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23445" y="658245"/>
            <a:ext cx="9059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/>
              <a:t>ДОХОДЫ ФСМС: </a:t>
            </a:r>
            <a:r>
              <a:rPr lang="ru-RU" sz="1600" dirty="0" smtClean="0">
                <a:latin typeface="Arial Narrow" panose="020B0606020202030204" pitchFamily="34" charset="0"/>
              </a:rPr>
              <a:t>РАСШИРЕНИЕ ПЛАТЕЛЬЩИКОВ ВЗНОСОВ НА ОСМС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15637" y="1192233"/>
            <a:ext cx="9195588" cy="51728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 smtClean="0"/>
              <a:t>ЦЕЛЬ – ОБЕСПЕЧЕНИЕ ПРИНЦИПОВ ДОСТУПНОСТИ МЕДИЦИНСКОЙ ПОМОЩИ И ВСЕОБЩЕГО ОХВАТА</a:t>
            </a:r>
            <a:endParaRPr lang="ru-RU" sz="1604" b="1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27591" y="1919451"/>
            <a:ext cx="6298312" cy="432744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u="sng" dirty="0" smtClean="0"/>
              <a:t>ПЕРЕЧЕНЬ ПЛАТЕЛЬЩИКОВ ВЗНОСОВ НА ОСМС </a:t>
            </a:r>
            <a:r>
              <a:rPr lang="kk-KZ" sz="1600" dirty="0" smtClean="0"/>
              <a:t>(статья 14 ЗРК «Об ОСМС») </a:t>
            </a:r>
            <a:r>
              <a:rPr lang="kk-KZ" sz="1600" u="sng" dirty="0" smtClean="0"/>
              <a:t>ДОПОЛНЕН СЛЕДУЮЩИМИ КАТЕГОРИЯМИ ЛИЦ:</a:t>
            </a:r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u="sng" dirty="0" smtClean="0"/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ru-RU" sz="1600" u="sng" dirty="0"/>
              <a:t>ЛИЦА, РАБОТАЮЩИЕ </a:t>
            </a:r>
            <a:r>
              <a:rPr lang="ru-RU" sz="1600" dirty="0"/>
              <a:t>в дипломатических и приравненных к ним представительствах иностранного государства, консульских учреждениях иностранного государства, аккредитованных в Республике Казахстан</a:t>
            </a:r>
            <a:endParaRPr lang="ru-RU" sz="1604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ru-RU" sz="1600" u="sng" dirty="0"/>
              <a:t>ЛИЦА, РАБОТАЮЩИЕ </a:t>
            </a:r>
            <a:r>
              <a:rPr lang="ru-RU" sz="1600" dirty="0"/>
              <a:t>в международных и государственных организациях, зарубежных и казахстанских неправительственных общественных организациях и в фондах (не являющихся налоговыми агентами в соответствии с международными договорами</a:t>
            </a:r>
            <a:r>
              <a:rPr lang="ru-RU" sz="1600" dirty="0" smtClean="0"/>
              <a:t>)</a:t>
            </a:r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ru-RU" sz="1604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u="sng" dirty="0" smtClean="0"/>
              <a:t>НЕАКТИВНОЕ </a:t>
            </a:r>
            <a:r>
              <a:rPr lang="ru-RU" sz="1600" u="sng" dirty="0"/>
              <a:t>НАСЕЛЕНИЕ </a:t>
            </a:r>
            <a:r>
              <a:rPr lang="ru-RU" sz="1600" dirty="0"/>
              <a:t>- ИНЫЕ ЛИЦА, В ТОМ ЧИСЛЕ САМОСТОЯТЕЛЬНО ЗАНЯТЫЕ, УСТАНОВЛЕННЫЕ ЗАКОНОМ РК «О ЗАНЯТОСТИ НАСЕЛЕНИЯ»</a:t>
            </a:r>
            <a:endParaRPr lang="ru-RU" sz="1604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ru-RU" sz="1600" u="sng" dirty="0"/>
              <a:t>ГРАЖДАНЕ РЕСПУБЛИКИ КАЗАХСТАН, ВЫЕХАВШИЕ ЗА ПРЕДЕЛЫ РК</a:t>
            </a:r>
            <a:r>
              <a:rPr lang="ru-RU" sz="1600" dirty="0"/>
              <a:t>, за исключением выехавших на ПМЖ за пределы РК</a:t>
            </a:r>
            <a:endParaRPr lang="ru-RU" sz="1604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23422" y="1920099"/>
            <a:ext cx="2287803" cy="432744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 smtClean="0"/>
              <a:t>СРОК ВВЕДЕНИЯ, СТАВКИ ВЗНОСОВ И ОБЪЕКТ ИСЧИСЛЕНИЯ:</a:t>
            </a:r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b="1" u="sng" dirty="0"/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b="1" u="sng" dirty="0" smtClean="0"/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kk-KZ" sz="1600" u="sng" dirty="0"/>
              <a:t>5% </a:t>
            </a:r>
            <a:r>
              <a:rPr lang="kk-KZ" sz="1600" u="sng" dirty="0" smtClean="0"/>
              <a:t>от начисленного ДОХОДА</a:t>
            </a:r>
            <a:r>
              <a:rPr lang="kk-KZ" sz="1600" u="sng" dirty="0"/>
              <a:t>, </a:t>
            </a:r>
            <a:endParaRPr lang="kk-KZ" sz="1600" u="sng" dirty="0" smtClean="0"/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kk-KZ" sz="1600" u="sng" dirty="0" smtClean="0"/>
              <a:t>с </a:t>
            </a:r>
            <a:r>
              <a:rPr lang="kk-KZ" sz="1600" u="sng" dirty="0"/>
              <a:t>1 </a:t>
            </a:r>
            <a:r>
              <a:rPr lang="kk-KZ" sz="1600" u="sng" dirty="0" smtClean="0"/>
              <a:t>июля </a:t>
            </a:r>
            <a:r>
              <a:rPr lang="kk-KZ" sz="1600" u="sng" dirty="0"/>
              <a:t>2017 </a:t>
            </a:r>
            <a:r>
              <a:rPr lang="kk-KZ" sz="1600" u="sng" dirty="0" smtClean="0"/>
              <a:t>года</a:t>
            </a:r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/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 smtClean="0"/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/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/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kk-KZ" sz="1600" u="sng" dirty="0" smtClean="0"/>
              <a:t>5</a:t>
            </a:r>
            <a:r>
              <a:rPr lang="kk-KZ" sz="1600" u="sng" dirty="0"/>
              <a:t>% от </a:t>
            </a:r>
            <a:r>
              <a:rPr lang="kk-KZ" sz="1600" u="sng" dirty="0" smtClean="0"/>
              <a:t>1 МЗП, </a:t>
            </a:r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kk-KZ" sz="1600" u="sng" dirty="0" smtClean="0"/>
              <a:t>с </a:t>
            </a:r>
            <a:r>
              <a:rPr lang="kk-KZ" sz="1600" u="sng" dirty="0"/>
              <a:t>1 </a:t>
            </a:r>
            <a:r>
              <a:rPr lang="kk-KZ" sz="1600" u="sng" dirty="0" smtClean="0"/>
              <a:t>января 2018 года</a:t>
            </a:r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u="sng" dirty="0" smtClean="0"/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9309867" y="2898626"/>
            <a:ext cx="262233" cy="10667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9290256" y="4689699"/>
            <a:ext cx="262233" cy="10667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4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559730"/>
            <a:ext cx="12183035" cy="28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9794" y="6394260"/>
            <a:ext cx="712205" cy="365125"/>
          </a:xfrm>
        </p:spPr>
        <p:txBody>
          <a:bodyPr/>
          <a:lstStyle/>
          <a:p>
            <a:fld id="{95870278-06B0-4A13-912F-5B99F7222F3F}" type="slidenum">
              <a:rPr lang="ru-RU" sz="3600" b="1" smtClean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/>
              <a:t>16</a:t>
            </a:fld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26" y="31775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ЗАКОНОДАТЕЛЬСТВО по ОСМС</a:t>
            </a:r>
            <a:endParaRPr lang="ru-RU" sz="2400" b="1" dirty="0">
              <a:solidFill>
                <a:schemeClr val="accent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6652" y="734999"/>
            <a:ext cx="8652852" cy="758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1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</a:pPr>
            <a:r>
              <a:rPr lang="ru-RU" sz="1604" b="1" u="sng" dirty="0" smtClean="0">
                <a:latin typeface="Arial Narrow" panose="020B0606020202030204" pitchFamily="34" charset="0"/>
              </a:rPr>
              <a:t>РАСХОДЫ ФСМС: </a:t>
            </a:r>
            <a:r>
              <a:rPr lang="ru-RU" sz="1604" dirty="0" smtClean="0">
                <a:latin typeface="Arial Narrow" panose="020B0606020202030204" pitchFamily="34" charset="0"/>
              </a:rPr>
              <a:t>МЕДОБЕСПЕЧЕНИЕ ВОЕННОСЛУЖАЩИХ, СОТРУДНИКОВ СПЕЦИАЛЬНЫХ И ПРАВООХРАНИТЕЛЬНЫХ ОРГАНОВ, ПЕНСИОНЕРОВ ЭТИХ ОРГАНОВ, ОТДЕЛЬНЫХ КАТЕГОРИЙ ГОСУДАРСТВЕННЫХ СЛУЖАЩИХ, ЧЛЕНОВ ИХ СЕМЕЙ.</a:t>
            </a:r>
            <a:endParaRPr lang="ru-RU" sz="1604" dirty="0">
              <a:latin typeface="Arial Narrow" panose="020B0606020202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63805" y="926102"/>
            <a:ext cx="0" cy="554400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21838" y="1500474"/>
            <a:ext cx="11001962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65" y="1564030"/>
            <a:ext cx="2406813" cy="13102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13245" y="2937849"/>
            <a:ext cx="3453407" cy="373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None/>
            </a:pPr>
            <a:r>
              <a:rPr lang="ru-RU" sz="1400" b="1" dirty="0">
                <a:latin typeface="Arial Narrow" panose="020B0606020202030204" pitchFamily="34" charset="0"/>
              </a:rPr>
              <a:t>1) Бюджетный кодекс РК</a:t>
            </a:r>
          </a:p>
          <a:p>
            <a:r>
              <a:rPr lang="ru-RU" sz="1400" b="1" dirty="0">
                <a:latin typeface="Arial Narrow" panose="020B0606020202030204" pitchFamily="34" charset="0"/>
              </a:rPr>
              <a:t>2) Кодекс РК «О здоровье народа и системе здравоохранения»</a:t>
            </a:r>
          </a:p>
          <a:p>
            <a:r>
              <a:rPr lang="ru-RU" sz="1400" b="1" dirty="0">
                <a:latin typeface="Arial Narrow" panose="020B0606020202030204" pitchFamily="34" charset="0"/>
              </a:rPr>
              <a:t>3) Закон РК «Об обороне и Вооруженных Силах Республики Казахстан»</a:t>
            </a:r>
          </a:p>
          <a:p>
            <a:r>
              <a:rPr lang="ru-RU" sz="1400" b="1" dirty="0">
                <a:latin typeface="Arial Narrow" panose="020B0606020202030204" pitchFamily="34" charset="0"/>
              </a:rPr>
              <a:t>4) Закон РК Закон «О правоохранительной службе»;</a:t>
            </a:r>
          </a:p>
          <a:p>
            <a:r>
              <a:rPr lang="ru-RU" sz="1400" b="1" dirty="0">
                <a:latin typeface="Arial Narrow" panose="020B0606020202030204" pitchFamily="34" charset="0"/>
              </a:rPr>
              <a:t>5)  Закон РК «О специальных государственных органах»;</a:t>
            </a:r>
          </a:p>
          <a:p>
            <a:r>
              <a:rPr lang="ru-RU" sz="1400" b="1" dirty="0">
                <a:latin typeface="Arial Narrow" panose="020B0606020202030204" pitchFamily="34" charset="0"/>
              </a:rPr>
              <a:t>6) Закон РК «О воинской службе и статусе военнослужащих»;</a:t>
            </a:r>
          </a:p>
          <a:p>
            <a:r>
              <a:rPr lang="ru-RU" sz="1400" b="1" dirty="0">
                <a:latin typeface="Arial Narrow" panose="020B0606020202030204" pitchFamily="34" charset="0"/>
              </a:rPr>
              <a:t>7) Закон РК «О государственном имуществе»</a:t>
            </a:r>
          </a:p>
          <a:p>
            <a:pPr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8) Закон РК «Об обязательном социальном медицинском страховании»</a:t>
            </a:r>
          </a:p>
          <a:p>
            <a:pPr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9) </a:t>
            </a:r>
            <a:r>
              <a:rPr lang="ru-RU" sz="1400" b="1" dirty="0" smtClean="0">
                <a:latin typeface="Arial Narrow" panose="020B0606020202030204" pitchFamily="34" charset="0"/>
              </a:rPr>
              <a:t>Закон </a:t>
            </a:r>
            <a:r>
              <a:rPr lang="ru-RU" sz="1400" b="1" dirty="0">
                <a:latin typeface="Arial Narrow" panose="020B0606020202030204" pitchFamily="34" charset="0"/>
              </a:rPr>
              <a:t>РК «О занятости населения»</a:t>
            </a:r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928" y="1650078"/>
            <a:ext cx="7993872" cy="64685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r>
              <a:rPr lang="ru-RU" sz="1600" b="1" u="sng" dirty="0" smtClean="0"/>
              <a:t>ЦЕЛЬ</a:t>
            </a:r>
            <a:r>
              <a:rPr lang="ru-RU" sz="1600" b="1" dirty="0" smtClean="0"/>
              <a:t> – УПОРЯДОЧЕНИЕ МЕХАНИЗМОВ ОКАЗАНИЯ МЕДИЦИНСКОЙ ПОМОЩИ И ОПЛАТЫ УСЛУГ, ИСКЛЮЧЕНИЕ ДВОЙНОГО ФИНАНСИРОВАНИЯ</a:t>
            </a:r>
            <a:endParaRPr lang="ru-RU" sz="1604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86845" y="2462402"/>
            <a:ext cx="7245177" cy="325576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r>
              <a:rPr lang="ru-RU" sz="1604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ЗАКОНОДАТЕЛЬНЫЕ АКТЫ ВНЕСЕНЫ ПОПРАВКИ В ЧАСТИ:</a:t>
            </a:r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endParaRPr lang="ru-RU" sz="1604" b="1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84" lvl="1" indent="-262284" defTabSz="49087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  <a:buFontTx/>
              <a:buChar char="►"/>
              <a:defRPr/>
            </a:pPr>
            <a:r>
              <a:rPr lang="ru-RU" sz="1600" dirty="0" smtClean="0"/>
              <a:t>ОПРЕДЕЛЕНИЯ </a:t>
            </a:r>
            <a:r>
              <a:rPr lang="ru-RU" sz="1600" dirty="0"/>
              <a:t>ПОРЯДКА ОКАЗАНИЯ МЕДИЦИНСКОЙ </a:t>
            </a:r>
            <a:r>
              <a:rPr lang="ru-RU" sz="1600" dirty="0" smtClean="0"/>
              <a:t>ПОМОЩИ</a:t>
            </a:r>
          </a:p>
          <a:p>
            <a:pPr marL="262284" lvl="1" indent="-262284" defTabSz="49087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  <a:buFontTx/>
              <a:buChar char="►"/>
              <a:defRPr/>
            </a:pPr>
            <a:r>
              <a:rPr lang="ru-RU" sz="1600" dirty="0" smtClean="0"/>
              <a:t>ОПРЕДЕЛЕНИЯ </a:t>
            </a:r>
            <a:r>
              <a:rPr lang="ru-RU" sz="1600" dirty="0"/>
              <a:t>ПОРЯДКА ВОЗМЕЩЕНИЯ ЗАТРАТ ФСМС И ОПЛАТЫ РАСХОДОВ ЗА ОКАЗАНИЕ МЕДИЦИНСКОЙ </a:t>
            </a:r>
            <a:r>
              <a:rPr lang="ru-RU" sz="1600" dirty="0" smtClean="0"/>
              <a:t>ПОМОЩИ</a:t>
            </a:r>
          </a:p>
          <a:p>
            <a:pPr marL="262284" lvl="1" indent="-262284" defTabSz="49087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  <a:buFontTx/>
              <a:buChar char="►"/>
              <a:defRPr/>
            </a:pP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ОПРЕДЕЛЕНИЯ 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ИСТОЧНИКОВ </a:t>
            </a: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ФИНАНСИРОВАНИЯ</a:t>
            </a:r>
          </a:p>
          <a:p>
            <a:pPr marL="262284" lvl="1" indent="-262284" defTabSz="49087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  <a:buFontTx/>
              <a:buChar char="►"/>
              <a:defRPr/>
            </a:pPr>
            <a:r>
              <a:rPr lang="ru-RU" sz="1600" dirty="0" smtClean="0"/>
              <a:t>ВНЕДРЕНИЯ </a:t>
            </a:r>
            <a:r>
              <a:rPr lang="ru-RU" sz="1600" dirty="0"/>
              <a:t>УПРОЩЕННОГО ПОРЯДКА  РЕГИСТРАЦИИ ЧЛЕНОВ СЕМЕЙ В ЦЕЛЯХ УПЛАТЫ ВЗНОСОВ ЗА НИХ </a:t>
            </a:r>
            <a:r>
              <a:rPr lang="ru-RU" sz="1600" dirty="0" smtClean="0"/>
              <a:t>ГОСУДАРСТВОМ</a:t>
            </a:r>
            <a:endParaRPr lang="ru-RU" sz="1604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3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609422" y="864948"/>
            <a:ext cx="7652333" cy="2427789"/>
          </a:xfrm>
          <a:prstGeom prst="rect">
            <a:avLst/>
          </a:prstGeom>
          <a:solidFill>
            <a:srgbClr val="FFF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04709" y="1877982"/>
            <a:ext cx="1365124" cy="36095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77005" tIns="38503" rIns="77005" bIns="38503" rtlCol="0" anchor="ctr"/>
          <a:lstStyle/>
          <a:p>
            <a:pPr algn="ctr">
              <a:defRPr/>
            </a:pPr>
            <a:r>
              <a:rPr lang="ru-RU" sz="902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ГОСУДАРСТВЕННЫЙ БЮДЖЕТ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271356" y="1271367"/>
            <a:ext cx="1223954" cy="360959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77005" tIns="38503" rIns="77005" bIns="38503" rtlCol="0" anchor="ctr"/>
          <a:lstStyle/>
          <a:p>
            <a:pPr algn="ctr">
              <a:defRPr/>
            </a:pPr>
            <a:r>
              <a:rPr lang="ru-RU" sz="902" kern="0" dirty="0">
                <a:solidFill>
                  <a:prstClr val="white"/>
                </a:solidFill>
                <a:latin typeface="Arial Narrow" panose="020B0606020202030204" pitchFamily="34" charset="0"/>
              </a:rPr>
              <a:t>КНБ, МВД, МО, СЫРБАР, СГО, ГП</a:t>
            </a:r>
          </a:p>
        </p:txBody>
      </p:sp>
      <p:cxnSp>
        <p:nvCxnSpPr>
          <p:cNvPr id="42" name="Соединительная линия уступом 41"/>
          <p:cNvCxnSpPr>
            <a:stCxn id="39" idx="0"/>
            <a:endCxn id="41" idx="1"/>
          </p:cNvCxnSpPr>
          <p:nvPr/>
        </p:nvCxnSpPr>
        <p:spPr>
          <a:xfrm rot="5400000" flipH="1" flipV="1">
            <a:off x="1716246" y="1322873"/>
            <a:ext cx="426136" cy="684084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269834" y="2498628"/>
            <a:ext cx="1223954" cy="360959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77005" tIns="38503" rIns="77005" bIns="38503" rtlCol="0" anchor="ctr"/>
          <a:lstStyle/>
          <a:p>
            <a:pPr algn="ctr">
              <a:defRPr/>
            </a:pPr>
            <a:r>
              <a:rPr lang="ru-RU" sz="902" kern="0" dirty="0">
                <a:solidFill>
                  <a:prstClr val="white"/>
                </a:solidFill>
                <a:latin typeface="Arial Narrow" panose="020B0606020202030204" pitchFamily="34" charset="0"/>
              </a:rPr>
              <a:t>МЗСР</a:t>
            </a:r>
          </a:p>
        </p:txBody>
      </p:sp>
      <p:cxnSp>
        <p:nvCxnSpPr>
          <p:cNvPr id="48" name="Соединительная линия уступом 47"/>
          <p:cNvCxnSpPr>
            <a:stCxn id="39" idx="2"/>
            <a:endCxn id="47" idx="1"/>
          </p:cNvCxnSpPr>
          <p:nvPr/>
        </p:nvCxnSpPr>
        <p:spPr>
          <a:xfrm rot="16200000" flipH="1">
            <a:off x="1708470" y="2117743"/>
            <a:ext cx="440166" cy="682562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3713670" y="1271368"/>
            <a:ext cx="1371645" cy="36095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</a:ln>
          <a:effectLst/>
        </p:spPr>
        <p:txBody>
          <a:bodyPr lIns="77005" tIns="38503" rIns="77005" bIns="38503" rtlCol="0" anchor="ctr"/>
          <a:lstStyle/>
          <a:p>
            <a:pPr algn="ctr">
              <a:defRPr/>
            </a:pPr>
            <a:r>
              <a:rPr lang="ru-RU" sz="802" kern="0" dirty="0">
                <a:solidFill>
                  <a:prstClr val="black"/>
                </a:solidFill>
                <a:latin typeface="Arial Black" panose="020B0A04020102020204" pitchFamily="34" charset="0"/>
              </a:rPr>
              <a:t>ВЕДОМСТВЕННЫЕ МЕДОРГАНИЗАЦИИ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713670" y="2498628"/>
            <a:ext cx="1371645" cy="36095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</a:ln>
          <a:effectLst/>
        </p:spPr>
        <p:txBody>
          <a:bodyPr lIns="77005" tIns="38503" rIns="77005" bIns="38503" rtlCol="0" anchor="ctr"/>
          <a:lstStyle/>
          <a:p>
            <a:pPr algn="ctr">
              <a:defRPr/>
            </a:pPr>
            <a:r>
              <a:rPr lang="ru-RU" sz="802" kern="0" dirty="0">
                <a:solidFill>
                  <a:prstClr val="black"/>
                </a:solidFill>
                <a:latin typeface="Arial Black" panose="020B0A04020102020204" pitchFamily="34" charset="0"/>
              </a:rPr>
              <a:t>ГРАЖДАНСКИЕ МЕДОРГАНИЗАЦИИ</a:t>
            </a:r>
          </a:p>
        </p:txBody>
      </p:sp>
      <p:cxnSp>
        <p:nvCxnSpPr>
          <p:cNvPr id="60" name="Прямая со стрелкой 59"/>
          <p:cNvCxnSpPr>
            <a:stCxn id="41" idx="3"/>
            <a:endCxn id="52" idx="1"/>
          </p:cNvCxnSpPr>
          <p:nvPr/>
        </p:nvCxnSpPr>
        <p:spPr>
          <a:xfrm>
            <a:off x="3495309" y="1451847"/>
            <a:ext cx="218361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47" idx="3"/>
            <a:endCxn id="59" idx="1"/>
          </p:cNvCxnSpPr>
          <p:nvPr/>
        </p:nvCxnSpPr>
        <p:spPr>
          <a:xfrm>
            <a:off x="3493787" y="2679107"/>
            <a:ext cx="21988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312308" y="1039947"/>
            <a:ext cx="2339856" cy="23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2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по смете, где только 30% - на медуслуги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71356" y="2859587"/>
            <a:ext cx="2339856" cy="23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2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по тарифу (ГОБМП)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446274" y="1877983"/>
            <a:ext cx="1299453" cy="3609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3" dirty="0">
                <a:solidFill>
                  <a:prstClr val="white"/>
                </a:solidFill>
                <a:latin typeface="Century Gothic" panose="020B0502020202020204" pitchFamily="34" charset="0"/>
              </a:rPr>
              <a:t>СОТРУДНИКИ И ЧЛЕНЫ СЕМЕЙ</a:t>
            </a:r>
            <a:endParaRPr lang="ru-RU" sz="802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9" name="Соединительная линия уступом 68"/>
          <p:cNvCxnSpPr>
            <a:stCxn id="68" idx="0"/>
            <a:endCxn id="52" idx="3"/>
          </p:cNvCxnSpPr>
          <p:nvPr/>
        </p:nvCxnSpPr>
        <p:spPr>
          <a:xfrm rot="16200000" flipV="1">
            <a:off x="5377590" y="1159573"/>
            <a:ext cx="426136" cy="1010686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stCxn id="68" idx="2"/>
            <a:endCxn id="59" idx="3"/>
          </p:cNvCxnSpPr>
          <p:nvPr/>
        </p:nvCxnSpPr>
        <p:spPr>
          <a:xfrm rot="5400000">
            <a:off x="5370575" y="1953682"/>
            <a:ext cx="440165" cy="1010686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085315" y="2209861"/>
            <a:ext cx="1010687" cy="50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902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если в ведомств. медорганизации невозможно получить услугу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609422" y="3507374"/>
            <a:ext cx="7652333" cy="2817012"/>
          </a:xfrm>
          <a:prstGeom prst="rect">
            <a:avLst/>
          </a:prstGeom>
          <a:solidFill>
            <a:srgbClr val="FFF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>
              <a:solidFill>
                <a:prstClr val="white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904709" y="4765655"/>
            <a:ext cx="1365124" cy="36095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77005" tIns="38503" rIns="77005" bIns="38503" rtlCol="0" anchor="ctr"/>
          <a:lstStyle/>
          <a:p>
            <a:pPr algn="ctr">
              <a:defRPr/>
            </a:pPr>
            <a:r>
              <a:rPr lang="ru-RU" sz="902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ГОСУДАРСТВЕННЫЙ БЮДЖЕТ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2271356" y="3940525"/>
            <a:ext cx="1223954" cy="360959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77005" tIns="38503" rIns="77005" bIns="38503" rtlCol="0" anchor="ctr"/>
          <a:lstStyle/>
          <a:p>
            <a:pPr algn="ctr">
              <a:defRPr/>
            </a:pPr>
            <a:r>
              <a:rPr lang="ru-RU" sz="902" kern="0" dirty="0">
                <a:solidFill>
                  <a:prstClr val="white"/>
                </a:solidFill>
                <a:latin typeface="Arial Narrow" panose="020B0606020202030204" pitchFamily="34" charset="0"/>
              </a:rPr>
              <a:t>КНБ, МВД, МО, СЫРБАР, СГО, ГП</a:t>
            </a:r>
          </a:p>
        </p:txBody>
      </p:sp>
      <p:cxnSp>
        <p:nvCxnSpPr>
          <p:cNvPr id="90" name="Соединительная линия уступом 89"/>
          <p:cNvCxnSpPr>
            <a:stCxn id="88" idx="0"/>
            <a:endCxn id="89" idx="1"/>
          </p:cNvCxnSpPr>
          <p:nvPr/>
        </p:nvCxnSpPr>
        <p:spPr>
          <a:xfrm rot="5400000" flipH="1" flipV="1">
            <a:off x="1606989" y="4101288"/>
            <a:ext cx="644650" cy="684084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3713670" y="3940526"/>
            <a:ext cx="1371645" cy="36095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</a:ln>
          <a:effectLst/>
        </p:spPr>
        <p:txBody>
          <a:bodyPr lIns="77005" tIns="38503" rIns="77005" bIns="38503" rtlCol="0" anchor="ctr"/>
          <a:lstStyle/>
          <a:p>
            <a:pPr algn="ctr">
              <a:defRPr/>
            </a:pPr>
            <a:r>
              <a:rPr lang="ru-RU" sz="802" kern="0" dirty="0">
                <a:solidFill>
                  <a:prstClr val="black"/>
                </a:solidFill>
                <a:latin typeface="Arial Black" panose="020B0A04020102020204" pitchFamily="34" charset="0"/>
              </a:rPr>
              <a:t>ВЕДОМСТВЕННЫЕ МЕДОРГАНИЗАЦИИ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3713670" y="5602876"/>
            <a:ext cx="1371645" cy="36095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</a:ln>
          <a:effectLst/>
        </p:spPr>
        <p:txBody>
          <a:bodyPr lIns="77005" tIns="38503" rIns="77005" bIns="38503" rtlCol="0" anchor="ctr"/>
          <a:lstStyle/>
          <a:p>
            <a:pPr algn="ctr">
              <a:defRPr/>
            </a:pPr>
            <a:r>
              <a:rPr lang="ru-RU" sz="802" kern="0" dirty="0">
                <a:solidFill>
                  <a:prstClr val="black"/>
                </a:solidFill>
                <a:latin typeface="Arial Black" panose="020B0A04020102020204" pitchFamily="34" charset="0"/>
              </a:rPr>
              <a:t>ГРАЖДАНСКИЕ МЕДОРГАНИЗАЦИИ</a:t>
            </a:r>
          </a:p>
        </p:txBody>
      </p:sp>
      <p:cxnSp>
        <p:nvCxnSpPr>
          <p:cNvPr id="102" name="Прямая со стрелкой 101"/>
          <p:cNvCxnSpPr>
            <a:stCxn id="89" idx="3"/>
            <a:endCxn id="93" idx="1"/>
          </p:cNvCxnSpPr>
          <p:nvPr/>
        </p:nvCxnSpPr>
        <p:spPr>
          <a:xfrm>
            <a:off x="3495309" y="4121005"/>
            <a:ext cx="218361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stCxn id="123" idx="0"/>
          </p:cNvCxnSpPr>
          <p:nvPr/>
        </p:nvCxnSpPr>
        <p:spPr>
          <a:xfrm flipV="1">
            <a:off x="4399492" y="4301486"/>
            <a:ext cx="0" cy="45187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312308" y="3709105"/>
            <a:ext cx="2339856" cy="23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2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по единому тарифу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352711" y="5371455"/>
            <a:ext cx="2339856" cy="23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2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по единому тарифу 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5446274" y="4765656"/>
            <a:ext cx="1299453" cy="3609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3" dirty="0">
                <a:solidFill>
                  <a:prstClr val="white"/>
                </a:solidFill>
                <a:latin typeface="Century Gothic" panose="020B0502020202020204" pitchFamily="34" charset="0"/>
              </a:rPr>
              <a:t>СОТРУДНИКИ</a:t>
            </a:r>
            <a:endParaRPr lang="ru-RU" sz="802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7" name="Соединительная линия уступом 106"/>
          <p:cNvCxnSpPr>
            <a:stCxn id="106" idx="0"/>
            <a:endCxn id="93" idx="3"/>
          </p:cNvCxnSpPr>
          <p:nvPr/>
        </p:nvCxnSpPr>
        <p:spPr>
          <a:xfrm rot="16200000" flipV="1">
            <a:off x="5268333" y="3937988"/>
            <a:ext cx="644650" cy="1010686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Соединительная линия уступом 107"/>
          <p:cNvCxnSpPr/>
          <p:nvPr/>
        </p:nvCxnSpPr>
        <p:spPr>
          <a:xfrm rot="5400000">
            <a:off x="5301922" y="4917089"/>
            <a:ext cx="577470" cy="1010686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6861340" y="4765654"/>
            <a:ext cx="1299453" cy="3609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3" dirty="0">
                <a:solidFill>
                  <a:prstClr val="white"/>
                </a:solidFill>
                <a:latin typeface="Century Gothic" panose="020B0502020202020204" pitchFamily="34" charset="0"/>
              </a:rPr>
              <a:t>ЧЛЕНЫ СЕМЬИ И ПЕНСИОНЕРЫ</a:t>
            </a:r>
            <a:endParaRPr lang="ru-RU" sz="802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0" name="Соединительная линия уступом 109"/>
          <p:cNvCxnSpPr>
            <a:endCxn id="101" idx="3"/>
          </p:cNvCxnSpPr>
          <p:nvPr/>
        </p:nvCxnSpPr>
        <p:spPr>
          <a:xfrm rot="10800000" flipV="1">
            <a:off x="5085314" y="5126614"/>
            <a:ext cx="2425753" cy="656741"/>
          </a:xfrm>
          <a:prstGeom prst="bentConnector3">
            <a:avLst>
              <a:gd name="adj1" fmla="val 398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085315" y="5241917"/>
            <a:ext cx="1010687" cy="46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</a:pPr>
            <a:r>
              <a:rPr lang="ru-RU" sz="802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если в ведомств. медорганизации невозможно получить услугу</a:t>
            </a: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flipH="1">
            <a:off x="609422" y="3273675"/>
            <a:ext cx="107565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H="1">
            <a:off x="609422" y="3507374"/>
            <a:ext cx="10756581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H="1">
            <a:off x="609422" y="864949"/>
            <a:ext cx="765233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6456959" y="767555"/>
            <a:ext cx="1666239" cy="50381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2060"/>
            </a:solidFill>
            <a:prstDash val="solid"/>
          </a:ln>
          <a:effectLst/>
        </p:spPr>
        <p:txBody>
          <a:bodyPr lIns="77005" tIns="38503" rIns="77005" bIns="38503" rtlCol="0" anchor="ctr"/>
          <a:lstStyle/>
          <a:p>
            <a:pPr algn="ctr">
              <a:defRPr/>
            </a:pPr>
            <a:r>
              <a:rPr lang="ru-RU" sz="1203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ТЕКУЩАЯ СИТУАЦИЯ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6456959" y="3436712"/>
            <a:ext cx="1666239" cy="50381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2060"/>
            </a:solidFill>
            <a:prstDash val="solid"/>
          </a:ln>
          <a:effectLst/>
        </p:spPr>
        <p:txBody>
          <a:bodyPr lIns="77005" tIns="38503" rIns="77005" bIns="38503" rtlCol="0" anchor="ctr"/>
          <a:lstStyle/>
          <a:p>
            <a:pPr algn="ctr">
              <a:defRPr/>
            </a:pPr>
            <a:r>
              <a:rPr lang="ru-RU" sz="1203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ПРЕДЛАГАЕТСЯ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3713670" y="4753359"/>
            <a:ext cx="1371645" cy="360959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77005" tIns="38503" rIns="77005" bIns="38503" rtlCol="0" anchor="ctr"/>
          <a:lstStyle/>
          <a:p>
            <a:pPr algn="ctr">
              <a:defRPr/>
            </a:pPr>
            <a:r>
              <a:rPr lang="ru-RU" sz="1053" kern="0" dirty="0">
                <a:solidFill>
                  <a:prstClr val="white"/>
                </a:solidFill>
                <a:latin typeface="Arial Black" panose="020B0A04020102020204" pitchFamily="34" charset="0"/>
              </a:rPr>
              <a:t>ФСМС</a:t>
            </a:r>
          </a:p>
        </p:txBody>
      </p:sp>
      <p:cxnSp>
        <p:nvCxnSpPr>
          <p:cNvPr id="129" name="Соединительная линия уступом 128"/>
          <p:cNvCxnSpPr>
            <a:stCxn id="109" idx="0"/>
          </p:cNvCxnSpPr>
          <p:nvPr/>
        </p:nvCxnSpPr>
        <p:spPr>
          <a:xfrm rot="16200000" flipV="1">
            <a:off x="5938043" y="3192631"/>
            <a:ext cx="720297" cy="2425751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6507493" y="4046921"/>
            <a:ext cx="1010687" cy="46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</a:pPr>
            <a:r>
              <a:rPr lang="ru-RU" sz="802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при желании любой может обратиться в ведомственную медорганизацию</a:t>
            </a:r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flipH="1">
            <a:off x="609422" y="6324794"/>
            <a:ext cx="765233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рямоугольник 134"/>
          <p:cNvSpPr/>
          <p:nvPr/>
        </p:nvSpPr>
        <p:spPr>
          <a:xfrm>
            <a:off x="8333946" y="911938"/>
            <a:ext cx="3248632" cy="2179071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anchor="ctr">
            <a:noAutofit/>
          </a:bodyPr>
          <a:lstStyle/>
          <a:p>
            <a:pPr marL="183038" indent="-183038">
              <a:lnSpc>
                <a:spcPct val="80000"/>
              </a:lnSpc>
              <a:spcAft>
                <a:spcPts val="602"/>
              </a:spcAft>
              <a:buSzPct val="130000"/>
              <a:buFont typeface="Wingdings" panose="05000000000000000000" pitchFamily="2" charset="2"/>
              <a:buChar char="§"/>
              <a:tabLst>
                <a:tab pos="264210" algn="l"/>
              </a:tabLst>
            </a:pPr>
            <a:r>
              <a:rPr lang="ru-RU" sz="1504" dirty="0">
                <a:solidFill>
                  <a:prstClr val="black"/>
                </a:solidFill>
                <a:latin typeface="Arial Narrow" panose="020B0606020202030204" pitchFamily="34" charset="0"/>
              </a:rPr>
              <a:t>двойное финансирование при низкой эффективности по ведомственным медорганизациям, где до 70% средств направляется на текущее содержание (койки, инфраструктура и т.д.)</a:t>
            </a:r>
          </a:p>
          <a:p>
            <a:pPr marL="183038" indent="-183038">
              <a:lnSpc>
                <a:spcPct val="80000"/>
              </a:lnSpc>
              <a:spcAft>
                <a:spcPts val="602"/>
              </a:spcAft>
              <a:buSzPct val="130000"/>
              <a:buFont typeface="Wingdings" panose="05000000000000000000" pitchFamily="2" charset="2"/>
              <a:buChar char="§"/>
              <a:tabLst>
                <a:tab pos="264210" algn="l"/>
              </a:tabLst>
            </a:pPr>
            <a:r>
              <a:rPr lang="ru-RU" sz="1504" dirty="0">
                <a:solidFill>
                  <a:srgbClr val="000000"/>
                </a:solidFill>
                <a:latin typeface="Arial Narrow" panose="020B0606020202030204" pitchFamily="34" charset="0"/>
                <a:cs typeface="Calibri" pitchFamily="34" charset="0"/>
              </a:rPr>
              <a:t>ведомственное медобеспечение не развивается должным образом</a:t>
            </a:r>
          </a:p>
          <a:p>
            <a:pPr marL="183038" indent="-183038">
              <a:lnSpc>
                <a:spcPct val="80000"/>
              </a:lnSpc>
              <a:spcAft>
                <a:spcPts val="602"/>
              </a:spcAft>
              <a:buSzPct val="130000"/>
              <a:buFont typeface="Wingdings" panose="05000000000000000000" pitchFamily="2" charset="2"/>
              <a:buChar char="§"/>
              <a:tabLst>
                <a:tab pos="264210" algn="l"/>
              </a:tabLst>
            </a:pPr>
            <a:r>
              <a:rPr lang="ru-RU" sz="1504" dirty="0">
                <a:solidFill>
                  <a:srgbClr val="000000"/>
                </a:solidFill>
                <a:latin typeface="Arial Narrow" panose="020B0606020202030204" pitchFamily="34" charset="0"/>
                <a:cs typeface="Calibri" pitchFamily="34" charset="0"/>
              </a:rPr>
              <a:t>непрозрачность системы финансирования по объемам оказываемых услуг и адекватности финансирования</a:t>
            </a:r>
          </a:p>
        </p:txBody>
      </p:sp>
      <p:cxnSp>
        <p:nvCxnSpPr>
          <p:cNvPr id="136" name="Соединительная линия уступом 135"/>
          <p:cNvCxnSpPr>
            <a:stCxn id="89" idx="2"/>
          </p:cNvCxnSpPr>
          <p:nvPr/>
        </p:nvCxnSpPr>
        <p:spPr>
          <a:xfrm rot="16200000" flipH="1">
            <a:off x="3036372" y="4148445"/>
            <a:ext cx="542372" cy="848449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053258" y="5288143"/>
            <a:ext cx="1082877" cy="31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2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возмещение за сотрудников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8333946" y="3928740"/>
            <a:ext cx="3248632" cy="2179071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anchor="ctr">
            <a:noAutofit/>
          </a:bodyPr>
          <a:lstStyle/>
          <a:p>
            <a:pPr marL="183038" indent="-183038">
              <a:lnSpc>
                <a:spcPct val="80000"/>
              </a:lnSpc>
              <a:spcAft>
                <a:spcPts val="602"/>
              </a:spcAft>
              <a:buSzPct val="130000"/>
              <a:buFont typeface="Wingdings" panose="05000000000000000000" pitchFamily="2" charset="2"/>
              <a:buChar char="§"/>
              <a:tabLst>
                <a:tab pos="264210" algn="l"/>
              </a:tabLst>
            </a:pPr>
            <a:r>
              <a:rPr lang="ru-RU" sz="1504" dirty="0">
                <a:solidFill>
                  <a:prstClr val="black"/>
                </a:solidFill>
                <a:latin typeface="Arial Narrow" panose="020B0606020202030204" pitchFamily="34" charset="0"/>
              </a:rPr>
              <a:t>финансирование по единому тарифу</a:t>
            </a:r>
          </a:p>
          <a:p>
            <a:pPr marL="183038" indent="-183038">
              <a:lnSpc>
                <a:spcPct val="80000"/>
              </a:lnSpc>
              <a:spcAft>
                <a:spcPts val="602"/>
              </a:spcAft>
              <a:buSzPct val="130000"/>
              <a:buFont typeface="Wingdings" panose="05000000000000000000" pitchFamily="2" charset="2"/>
              <a:buChar char="§"/>
              <a:tabLst>
                <a:tab pos="264210" algn="l"/>
              </a:tabLst>
            </a:pPr>
            <a:r>
              <a:rPr lang="ru-RU" sz="1504" dirty="0">
                <a:solidFill>
                  <a:srgbClr val="000000"/>
                </a:solidFill>
                <a:latin typeface="Arial Narrow" panose="020B0606020202030204" pitchFamily="34" charset="0"/>
                <a:cs typeface="Calibri" pitchFamily="34" charset="0"/>
              </a:rPr>
              <a:t>ФСМС возмещает расходы гражданской медорганизации при обращении в нее сотрудников</a:t>
            </a:r>
          </a:p>
          <a:p>
            <a:pPr marL="183038" indent="-183038">
              <a:lnSpc>
                <a:spcPct val="80000"/>
              </a:lnSpc>
              <a:spcAft>
                <a:spcPts val="602"/>
              </a:spcAft>
              <a:buSzPct val="130000"/>
              <a:buFont typeface="Wingdings" panose="05000000000000000000" pitchFamily="2" charset="2"/>
              <a:buChar char="§"/>
              <a:tabLst>
                <a:tab pos="264210" algn="l"/>
              </a:tabLst>
            </a:pPr>
            <a:r>
              <a:rPr lang="ru-RU" sz="1504" dirty="0">
                <a:solidFill>
                  <a:srgbClr val="000000"/>
                </a:solidFill>
                <a:latin typeface="Arial Narrow" panose="020B0606020202030204" pitchFamily="34" charset="0"/>
                <a:cs typeface="Calibri" pitchFamily="34" charset="0"/>
              </a:rPr>
              <a:t>у сотрудников сохраняется право выбора </a:t>
            </a:r>
            <a:r>
              <a:rPr lang="ru-RU" sz="1504" dirty="0" err="1">
                <a:solidFill>
                  <a:srgbClr val="000000"/>
                </a:solidFill>
                <a:latin typeface="Arial Narrow" panose="020B0606020202030204" pitchFamily="34" charset="0"/>
                <a:cs typeface="Calibri" pitchFamily="34" charset="0"/>
              </a:rPr>
              <a:t>медорганизации</a:t>
            </a:r>
            <a:endParaRPr lang="ru-RU" sz="1504" dirty="0">
              <a:solidFill>
                <a:srgbClr val="000000"/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 marL="183038" indent="-183038">
              <a:lnSpc>
                <a:spcPct val="80000"/>
              </a:lnSpc>
              <a:spcAft>
                <a:spcPts val="602"/>
              </a:spcAft>
              <a:buSzPct val="130000"/>
              <a:buFont typeface="Wingdings" panose="05000000000000000000" pitchFamily="2" charset="2"/>
              <a:buChar char="§"/>
              <a:tabLst>
                <a:tab pos="264210" algn="l"/>
              </a:tabLst>
            </a:pPr>
            <a:r>
              <a:rPr lang="ru-RU" sz="1504" dirty="0">
                <a:solidFill>
                  <a:srgbClr val="000000"/>
                </a:solidFill>
                <a:latin typeface="Arial Narrow" panose="020B0606020202030204" pitchFamily="34" charset="0"/>
                <a:cs typeface="Calibri" pitchFamily="34" charset="0"/>
              </a:rPr>
              <a:t>ведомственные </a:t>
            </a:r>
            <a:r>
              <a:rPr lang="ru-RU" sz="1504" dirty="0" err="1">
                <a:solidFill>
                  <a:srgbClr val="000000"/>
                </a:solidFill>
                <a:latin typeface="Arial Narrow" panose="020B0606020202030204" pitchFamily="34" charset="0"/>
                <a:cs typeface="Calibri" pitchFamily="34" charset="0"/>
              </a:rPr>
              <a:t>медорганизации</a:t>
            </a:r>
            <a:r>
              <a:rPr lang="ru-RU" sz="1504" dirty="0">
                <a:solidFill>
                  <a:srgbClr val="000000"/>
                </a:solidFill>
                <a:latin typeface="Arial Narrow" panose="020B0606020202030204" pitchFamily="34" charset="0"/>
                <a:cs typeface="Calibri" pitchFamily="34" charset="0"/>
              </a:rPr>
              <a:t> также должны перейти на единый тариф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2287057" y="4946134"/>
            <a:ext cx="1443836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23" idx="2"/>
            <a:endCxn id="101" idx="0"/>
          </p:cNvCxnSpPr>
          <p:nvPr/>
        </p:nvCxnSpPr>
        <p:spPr>
          <a:xfrm>
            <a:off x="4399492" y="5114318"/>
            <a:ext cx="0" cy="48855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Номер слайда 1"/>
          <p:cNvSpPr txBox="1">
            <a:spLocks/>
          </p:cNvSpPr>
          <p:nvPr/>
        </p:nvSpPr>
        <p:spPr>
          <a:xfrm>
            <a:off x="9931904" y="108176"/>
            <a:ext cx="1642472" cy="417682"/>
          </a:xfrm>
          <a:prstGeom prst="rect">
            <a:avLst/>
          </a:prstGeom>
        </p:spPr>
        <p:txBody>
          <a:bodyPr vert="horz" lIns="91673" tIns="45837" rIns="91673" bIns="45837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F3439A-D5B4-4342-981B-584488BA5B72}" type="slidenum">
              <a:rPr lang="ru-RU" sz="2406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17</a:t>
            </a:fld>
            <a:endParaRPr lang="ru-RU" sz="2406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192" y="-48228"/>
            <a:ext cx="1184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МЕДИЦИНСКОЕ ОБЕСПЕЧЕНИЕ ВОЕННОСЛУЖАЩИХ, СОТРУДНИКОВ СИЛОВЫХ СТРУКТУР И ЧЛЕНОВ ИХ СЕМЕЙ</a:t>
            </a:r>
            <a:endParaRPr lang="ru-RU" sz="2400" b="1" dirty="0">
              <a:solidFill>
                <a:schemeClr val="accent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269834" y="5602876"/>
            <a:ext cx="1223954" cy="360959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77005" tIns="38503" rIns="77005" bIns="38503" rtlCol="0" anchor="ctr"/>
          <a:lstStyle/>
          <a:p>
            <a:pPr algn="ctr">
              <a:defRPr/>
            </a:pPr>
            <a:r>
              <a:rPr lang="ru-RU" sz="902" kern="0" dirty="0">
                <a:solidFill>
                  <a:prstClr val="white"/>
                </a:solidFill>
                <a:latin typeface="Arial Narrow" panose="020B0606020202030204" pitchFamily="34" charset="0"/>
              </a:rPr>
              <a:t>МЗСР РК</a:t>
            </a:r>
          </a:p>
        </p:txBody>
      </p:sp>
      <p:cxnSp>
        <p:nvCxnSpPr>
          <p:cNvPr id="58" name="Соединительная линия уступом 57"/>
          <p:cNvCxnSpPr>
            <a:stCxn id="56" idx="0"/>
          </p:cNvCxnSpPr>
          <p:nvPr/>
        </p:nvCxnSpPr>
        <p:spPr>
          <a:xfrm rot="5400000" flipH="1" flipV="1">
            <a:off x="3011553" y="4902158"/>
            <a:ext cx="570976" cy="830462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88" idx="2"/>
          </p:cNvCxnSpPr>
          <p:nvPr/>
        </p:nvCxnSpPr>
        <p:spPr>
          <a:xfrm rot="16200000" flipH="1">
            <a:off x="1588644" y="5125242"/>
            <a:ext cx="676393" cy="679136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435588" y="4382950"/>
            <a:ext cx="1082877" cy="42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2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возмещение за членов семьи и пенсионеров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0" y="6559730"/>
            <a:ext cx="12183035" cy="28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75469" y="6338071"/>
            <a:ext cx="825996" cy="365125"/>
          </a:xfrm>
        </p:spPr>
        <p:txBody>
          <a:bodyPr/>
          <a:lstStyle/>
          <a:p>
            <a:r>
              <a:rPr lang="ru-RU" sz="3600" b="1" dirty="0" smtClean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17</a:t>
            </a:r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0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559730"/>
            <a:ext cx="12183035" cy="28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89260" y="6394260"/>
            <a:ext cx="802740" cy="365125"/>
          </a:xfrm>
        </p:spPr>
        <p:txBody>
          <a:bodyPr/>
          <a:lstStyle/>
          <a:p>
            <a:fld id="{95870278-06B0-4A13-912F-5B99F7222F3F}" type="slidenum">
              <a:rPr lang="ru-RU" sz="3600" b="1" smtClean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/>
              <a:t>18</a:t>
            </a:fld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0576" y="1037678"/>
            <a:ext cx="8541470" cy="31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604" u="sng" dirty="0" smtClean="0">
                <a:latin typeface="Arial Narrow" panose="020B0606020202030204" pitchFamily="34" charset="0"/>
              </a:rPr>
              <a:t>ОРГАНИЗАЦИЯ </a:t>
            </a:r>
            <a:r>
              <a:rPr lang="ru-RU" sz="1604" u="sng" dirty="0">
                <a:latin typeface="Arial Narrow" panose="020B0606020202030204" pitchFamily="34" charset="0"/>
              </a:rPr>
              <a:t>РАБОТЫ ФСМС</a:t>
            </a:r>
            <a:r>
              <a:rPr lang="ru-RU" sz="1604" dirty="0">
                <a:latin typeface="Arial Narrow" panose="020B0606020202030204" pitchFamily="34" charset="0"/>
              </a:rPr>
              <a:t> (единый плательщик ГОБМП и </a:t>
            </a:r>
            <a:r>
              <a:rPr lang="ru-RU" sz="1604" dirty="0" smtClean="0">
                <a:latin typeface="Arial Narrow" panose="020B0606020202030204" pitchFamily="34" charset="0"/>
              </a:rPr>
              <a:t>ОСМС, другие вопросы)</a:t>
            </a:r>
            <a:endParaRPr lang="ru-RU" sz="1604" dirty="0">
              <a:latin typeface="Arial Narrow" panose="020B0606020202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36789" y="880835"/>
            <a:ext cx="0" cy="554400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21838" y="1500474"/>
            <a:ext cx="11001962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95178" y="3001536"/>
            <a:ext cx="2731616" cy="382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/>
              <a:t>1) Кодекс </a:t>
            </a:r>
            <a:r>
              <a:rPr lang="ru-RU" sz="1200" b="1" dirty="0"/>
              <a:t>РК «О здоровье народа и системе здравоохранения»</a:t>
            </a:r>
          </a:p>
          <a:p>
            <a:pPr algn="just"/>
            <a:r>
              <a:rPr lang="ru-RU" sz="1200" b="1" dirty="0" smtClean="0"/>
              <a:t>2</a:t>
            </a:r>
            <a:r>
              <a:rPr lang="ru-RU" sz="1200" b="1" dirty="0"/>
              <a:t>) </a:t>
            </a:r>
            <a:r>
              <a:rPr lang="x-none" sz="1200" b="1" dirty="0" smtClean="0">
                <a:cs typeface="Times New Roman" pitchFamily="18" charset="0"/>
              </a:rPr>
              <a:t>Бюджетный </a:t>
            </a:r>
            <a:r>
              <a:rPr lang="x-none" sz="1200" b="1" dirty="0">
                <a:cs typeface="Times New Roman" pitchFamily="18" charset="0"/>
              </a:rPr>
              <a:t>кодекс РК;</a:t>
            </a:r>
            <a:endParaRPr lang="ru-RU" sz="1200" b="1" dirty="0">
              <a:cs typeface="Times New Roman" pitchFamily="18" charset="0"/>
            </a:endParaRPr>
          </a:p>
          <a:p>
            <a:pPr algn="just"/>
            <a:r>
              <a:rPr lang="ru-RU" sz="1200" b="1" dirty="0">
                <a:cs typeface="Times New Roman" pitchFamily="18" charset="0"/>
              </a:rPr>
              <a:t>3</a:t>
            </a:r>
            <a:r>
              <a:rPr lang="x-none" sz="1200" b="1" dirty="0">
                <a:cs typeface="Times New Roman" pitchFamily="18" charset="0"/>
              </a:rPr>
              <a:t>) Кодекс </a:t>
            </a:r>
            <a:r>
              <a:rPr lang="ru-RU" sz="1200" b="1" dirty="0">
                <a:cs typeface="Times New Roman" pitchFamily="18" charset="0"/>
              </a:rPr>
              <a:t>РК </a:t>
            </a:r>
            <a:r>
              <a:rPr lang="x-none" sz="1200" b="1" dirty="0">
                <a:cs typeface="Times New Roman" pitchFamily="18" charset="0"/>
              </a:rPr>
              <a:t>«О налогах и других обязательных платежах в бюджет (Налоговый кодекс)»;</a:t>
            </a:r>
            <a:endParaRPr lang="ru-RU" sz="1200" b="1" dirty="0">
              <a:cs typeface="Times New Roman" pitchFamily="18" charset="0"/>
            </a:endParaRPr>
          </a:p>
          <a:p>
            <a:pPr>
              <a:defRPr/>
            </a:pPr>
            <a:r>
              <a:rPr lang="ru-RU" sz="1200" b="1" dirty="0" smtClean="0"/>
              <a:t>4) Закон </a:t>
            </a:r>
            <a:r>
              <a:rPr lang="ru-RU" sz="1200" b="1" dirty="0"/>
              <a:t>РК «Об обязательном социальном медицинском страховании</a:t>
            </a:r>
            <a:r>
              <a:rPr lang="ru-RU" sz="1200" b="1" dirty="0" smtClean="0"/>
              <a:t>»</a:t>
            </a:r>
          </a:p>
          <a:p>
            <a:pPr>
              <a:defRPr/>
            </a:pPr>
            <a:r>
              <a:rPr lang="ru-RU" sz="1200" b="1" dirty="0" smtClean="0"/>
              <a:t>5) </a:t>
            </a:r>
            <a:r>
              <a:rPr lang="ru-RU" sz="1200" b="1" dirty="0"/>
              <a:t>Закон РК  «О внесении изменений и дополнений в некоторые законодательные акты по вопросам обязательного социального медицинского страхования</a:t>
            </a:r>
            <a:r>
              <a:rPr lang="ru-RU" sz="1200" b="1" dirty="0" smtClean="0"/>
              <a:t>»</a:t>
            </a:r>
          </a:p>
          <a:p>
            <a:pPr>
              <a:defRPr/>
            </a:pPr>
            <a:r>
              <a:rPr lang="ru-RU" sz="1200" b="1" dirty="0" smtClean="0"/>
              <a:t>6) </a:t>
            </a:r>
            <a:r>
              <a:rPr lang="ru-RU" sz="1200" b="1" dirty="0"/>
              <a:t>Закон </a:t>
            </a:r>
            <a:r>
              <a:rPr lang="ru-RU" sz="1200" b="1" dirty="0">
                <a:cs typeface="Times New Roman" pitchFamily="18" charset="0"/>
              </a:rPr>
              <a:t>РК </a:t>
            </a:r>
            <a:r>
              <a:rPr lang="ru-RU" sz="1200" b="1" dirty="0"/>
              <a:t>«О банках и банковской деятельности в Республике Казахстан»</a:t>
            </a:r>
          </a:p>
          <a:p>
            <a:pPr>
              <a:defRPr/>
            </a:pPr>
            <a:r>
              <a:rPr lang="ru-RU" sz="1200" b="1" dirty="0" smtClean="0"/>
              <a:t>7) </a:t>
            </a:r>
            <a:r>
              <a:rPr lang="ru-RU" sz="1200" b="1" dirty="0"/>
              <a:t>Закон </a:t>
            </a:r>
            <a:r>
              <a:rPr lang="ru-RU" sz="1200" b="1" dirty="0">
                <a:cs typeface="Times New Roman" pitchFamily="18" charset="0"/>
              </a:rPr>
              <a:t>РК </a:t>
            </a:r>
            <a:r>
              <a:rPr lang="ru-RU" sz="1200" b="1" dirty="0"/>
              <a:t>«О платежах и платежных системах».</a:t>
            </a:r>
          </a:p>
          <a:p>
            <a:pPr>
              <a:defRPr/>
            </a:pPr>
            <a:endParaRPr lang="ru-RU" sz="1400" b="1" dirty="0"/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6" y="1590372"/>
            <a:ext cx="2257780" cy="14261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5007" y="1590372"/>
            <a:ext cx="8777015" cy="876017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r>
              <a:rPr lang="ru-RU" sz="1600" b="1" u="sng" dirty="0" smtClean="0"/>
              <a:t>ЦЕЛЬ</a:t>
            </a:r>
            <a:r>
              <a:rPr lang="ru-RU" sz="1600" b="1" dirty="0" smtClean="0"/>
              <a:t> – ЭФФЕКТИВНОЕ ИСПОЛЬЗОВАНИЕ РЕСУРСОВ ЗДРАВООХРАНЕНИЯ, ЕДИНЫЕ ПОДХОДЫ ПО ТАРИФООБРАЗОВАНИЮ, ОПЛАТЕ УСЛУГ, УСИЛЕНИЕ ФИНАНСОВОЙ УСТОЙЧИВОСТИ СИСТЕМЫ ЗДРАВООХРАНЕНИЯ</a:t>
            </a:r>
            <a:endParaRPr lang="ru-RU" sz="1604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9928" y="2631859"/>
            <a:ext cx="7993872" cy="325576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r>
              <a:rPr lang="ru-RU" sz="1604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ЗАКОНОДАТЕЛЬНЫЕ АКТЫ ВНЕСЕНЫ ПОПРАВКИ В ЧАСТИ:</a:t>
            </a:r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endParaRPr lang="ru-RU" sz="1604" b="1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84" lvl="1" indent="-262284" defTabSz="49087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  <a:buFontTx/>
              <a:buChar char="►"/>
              <a:defRPr/>
            </a:pPr>
            <a:r>
              <a:rPr lang="ru-RU" sz="1600" dirty="0" smtClean="0"/>
              <a:t>ОПРЕДЕЛЕНИЯ </a:t>
            </a: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ФСМС - </a:t>
            </a:r>
            <a:r>
              <a:rPr lang="ru-RU" sz="1600" b="1" u="sng" dirty="0" smtClean="0">
                <a:latin typeface="Arial Narrow" panose="020B0606020202030204" pitchFamily="34" charset="0"/>
              </a:rPr>
              <a:t>ЕДИНЫМ ПЛАТЕЛЬЩИКОМ </a:t>
            </a:r>
            <a:r>
              <a:rPr lang="ru-RU" sz="1600" u="sng" dirty="0">
                <a:latin typeface="Arial Narrow" panose="020B0606020202030204" pitchFamily="34" charset="0"/>
              </a:rPr>
              <a:t>ГОБМП И ОСМС</a:t>
            </a: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 1 января 2018 года</a:t>
            </a:r>
            <a:endParaRPr lang="ru-RU" sz="1600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84" lvl="1" indent="-262284" defTabSz="49087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  <a:buFontTx/>
              <a:buChar char="►"/>
              <a:defRPr/>
            </a:pPr>
            <a:r>
              <a:rPr lang="ru-RU" sz="1600" dirty="0" smtClean="0"/>
              <a:t>ОПРЕДЕЛЕНИЯ </a:t>
            </a:r>
            <a:r>
              <a:rPr lang="kk-KZ" sz="1600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ФОРМ </a:t>
            </a:r>
            <a:r>
              <a:rPr lang="kk-KZ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И </a:t>
            </a:r>
            <a:r>
              <a:rPr lang="kk-KZ" sz="1600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ИСТОЧНИКА </a:t>
            </a:r>
            <a:r>
              <a:rPr lang="kk-KZ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ФИНАНСИРОВАНИЯ ФСМС </a:t>
            </a:r>
            <a:r>
              <a:rPr lang="kk-KZ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в рамках ГОБМП и прочим услугам </a:t>
            </a:r>
            <a:r>
              <a:rPr lang="kk-KZ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(трансфеты </a:t>
            </a:r>
            <a:r>
              <a:rPr lang="kk-KZ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ФСМС: на ГОБМП, на оплату расходов за медицинское обслуживание воспитанников интернатных организаций, источник - республиканский </a:t>
            </a:r>
            <a:r>
              <a:rPr lang="kk-KZ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бюджет)</a:t>
            </a:r>
            <a:endParaRPr lang="ru-RU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84" lvl="1" indent="-262284" defTabSz="49087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  <a:buFontTx/>
              <a:buChar char="►"/>
              <a:defRPr/>
            </a:pP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УСИЛЕНИЕ ФИНАНСОВОЙ УСТОЙЧИВОСТИ ФСМС И ОБЕСПЕЧЕНИЕ СОХРАННОСТИ АКТИВОВ </a:t>
            </a:r>
            <a:r>
              <a:rPr lang="ru-RU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(размещение р/счета ФСМС в НБ РК, утверждение Правительством РК правил использования резервов, активы ФСМС не могут быть изъяты, на них не может быть наложен арест)</a:t>
            </a:r>
            <a:endParaRPr lang="ru-RU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26" y="31775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ЗАКОНОДАТЕЛЬСТВО по ОСМС</a:t>
            </a:r>
            <a:endParaRPr lang="ru-RU" sz="2400" b="1" dirty="0">
              <a:solidFill>
                <a:schemeClr val="accent1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3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15" y="1448585"/>
            <a:ext cx="2741132" cy="1825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6177" y="621870"/>
            <a:ext cx="897823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u="sng" dirty="0">
                <a:latin typeface="Arial Narrow" panose="020B0606020202030204" pitchFamily="34" charset="0"/>
              </a:rPr>
              <a:t>ЛЕКАРСТВЕННОЕ ОБЕСПЕЧЕНИЕ </a:t>
            </a:r>
            <a:r>
              <a:rPr lang="ru-RU" dirty="0">
                <a:latin typeface="Arial Narrow" panose="020B0606020202030204" pitchFamily="34" charset="0"/>
              </a:rPr>
              <a:t>(в системе ОСМС, гармонизация с нормами ЕАЭС)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36789" y="880835"/>
            <a:ext cx="0" cy="5544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71363" y="991813"/>
            <a:ext cx="1165304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146784" y="1062121"/>
            <a:ext cx="8777015" cy="7560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604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ЦЕЛЬ </a:t>
            </a:r>
            <a:r>
              <a:rPr lang="ru-RU" sz="1604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– ОБЕСПЕЧЕНИЕ ЕДИНЫХ ЭФФЕКТИВНЫХ ПОДХОДОВ ПО ЗАКУПУ И ОПЛАТЕ, ОБЕСПЕЧЕНИЕ КАЧЕСТВЕННЫМИ ЛЕКАРСТВЕННЫМИ СРЕДСТВАМИ И МЕДИЦИНСКИМИ ИЗДЕЛИЯМИ  </a:t>
            </a:r>
            <a:endParaRPr lang="ru-RU" sz="1604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75245" y="1888428"/>
            <a:ext cx="7942794" cy="439059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0440" rIns="30440" bIns="30441" numCol="1" spcCol="1270" anchor="ctr" anchorCtr="0">
            <a:noAutofit/>
          </a:bodyPr>
          <a:lstStyle/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defRPr/>
            </a:pPr>
            <a:r>
              <a:rPr lang="ru-RU" sz="1604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В ЗАКОНОДАТЕЛЬНЫЕ АКТЫ ВНЕСЕНЫ ПОПРАВКИ В ЧАСТИ</a:t>
            </a:r>
            <a:r>
              <a:rPr lang="ru-RU" sz="1604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defRPr/>
            </a:pPr>
            <a:endParaRPr lang="ru-RU" sz="1604" b="1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84" lvl="1" indent="-262284" defTabSz="49087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  <a:defRPr/>
            </a:pP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ОПРЕДЕЛЕНИЕ КОМПЕТЕНЦИЙ 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ПО ЗАКУПУ И ОПЛАТЕ </a:t>
            </a: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РАСХОДОВ НА ПРИОБРЕТЕНИЕ ЛЕКАРСТВЕННЫХ 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СРЕДСТВ, ФАРМАЦЕВТИЧЕСКИХ </a:t>
            </a: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УСЛУГ с 1 января 2018 года :</a:t>
            </a:r>
          </a:p>
          <a:p>
            <a:pPr marL="285750" lvl="1" indent="-285750" defTabSz="49087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-"/>
              <a:defRPr/>
            </a:pPr>
            <a:r>
              <a:rPr lang="ru-RU" sz="14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местные исполнительные органы </a:t>
            </a:r>
            <a:r>
              <a:rPr lang="ru-RU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– закуп и оплата вакцин, ЛС – по решению местных представительных органов</a:t>
            </a:r>
          </a:p>
          <a:p>
            <a:pPr marL="285750" lvl="1" indent="-285750" defTabSz="49087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-"/>
              <a:defRPr/>
            </a:pPr>
            <a:r>
              <a:rPr lang="ru-RU" sz="14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ФСМС</a:t>
            </a:r>
            <a:r>
              <a:rPr lang="ru-RU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– закуп и оплата фармацевтических услуг в рамках ГОБМП и ОСМС </a:t>
            </a:r>
            <a:endParaRPr lang="ru-RU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84" lvl="1" indent="-262284" defTabSz="49087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  <a:defRPr/>
            </a:pP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ОПРЕДЕЛЕНИЯ </a:t>
            </a:r>
            <a:r>
              <a:rPr lang="ru-RU" sz="1604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«ТОО СК – Фармация» - </a:t>
            </a:r>
            <a:r>
              <a:rPr lang="ru-RU" sz="1604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ЕДИНЫМ ПОСТАВЩИКОМ </a:t>
            </a: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фармацевтических услуг для ФСМС </a:t>
            </a:r>
          </a:p>
          <a:p>
            <a:pPr marL="262284" lvl="1" indent="-262284" defTabSz="49087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  <a:defRPr/>
            </a:pP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ВНЕДРЕНИЕ 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ЭТИЧЕСКИХ НОРМ ПРОДВИЖЕНИЯ ЛЕКАРСТВЕННЫХ </a:t>
            </a: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СРЕДСТВ</a:t>
            </a:r>
          </a:p>
          <a:p>
            <a:pPr marL="262284" lvl="1" indent="-262284" defTabSz="49087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  <a:defRPr/>
            </a:pPr>
            <a:r>
              <a:rPr lang="ru-RU" sz="1600" dirty="0" smtClean="0"/>
              <a:t>ГАРМОНИЗАЦИИ ТРЕБОВАНИЙ ДОГОВОРА О ЕАЭС В СФЕРЕ ОБРАЩЕНИЯ МЕДИЦИНСКИХ ИЗДЕЛИЙ </a:t>
            </a:r>
            <a:r>
              <a:rPr lang="ru-RU" sz="1600" i="1" dirty="0" smtClean="0"/>
              <a:t>(изделий медицинского назначения и медицинской техники)</a:t>
            </a:r>
            <a:endParaRPr lang="ru-RU" sz="1604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568695"/>
            <a:ext cx="12183035" cy="288000"/>
          </a:xfrm>
          <a:prstGeom prst="rect">
            <a:avLst/>
          </a:prstGeom>
          <a:solidFill>
            <a:srgbClr val="FFC1C1"/>
          </a:solidFill>
          <a:ln>
            <a:solidFill>
              <a:srgbClr val="FF818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370" y="6385295"/>
            <a:ext cx="1062629" cy="365125"/>
          </a:xfrm>
        </p:spPr>
        <p:txBody>
          <a:bodyPr/>
          <a:lstStyle/>
          <a:p>
            <a:fld id="{95870278-06B0-4A13-912F-5B99F7222F3F}" type="slidenum">
              <a:rPr lang="ru-RU" sz="3600" b="1" smtClean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/>
              <a:t>19</a:t>
            </a:fld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5178" y="3352147"/>
            <a:ext cx="273161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/>
              <a:t>1) Кодекс </a:t>
            </a:r>
            <a:r>
              <a:rPr lang="ru-RU" sz="1400" b="1" dirty="0"/>
              <a:t>РК «О здоровье народа и системе здравоохранения»</a:t>
            </a:r>
          </a:p>
          <a:p>
            <a:endParaRPr lang="ru-RU" sz="1400" b="1" dirty="0"/>
          </a:p>
          <a:p>
            <a:pPr>
              <a:defRPr/>
            </a:pPr>
            <a:r>
              <a:rPr lang="ru-RU" sz="1400" b="1" dirty="0"/>
              <a:t>2) Закон РК «Об обязательном социальном медицинском страховании»</a:t>
            </a:r>
          </a:p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926" y="31775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</a:t>
            </a:r>
          </a:p>
        </p:txBody>
      </p:sp>
    </p:spTree>
    <p:extLst>
      <p:ext uri="{BB962C8B-B14F-4D97-AF65-F5344CB8AC3E}">
        <p14:creationId xmlns:p14="http://schemas.microsoft.com/office/powerpoint/2010/main" xmlns="" val="17495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63082" y="6368205"/>
            <a:ext cx="519953" cy="365125"/>
          </a:xfrm>
        </p:spPr>
        <p:txBody>
          <a:bodyPr/>
          <a:lstStyle/>
          <a:p>
            <a:fld id="{95870278-06B0-4A13-912F-5B99F7222F3F}" type="slidenum">
              <a:rPr lang="ru-RU" sz="3600" b="1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/>
              <a:t>2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87" y="17077"/>
            <a:ext cx="11952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Внедрение обязательного социального медицинского страхования (80-Шаг Плана Наций)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6090" y="654507"/>
            <a:ext cx="9155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cs typeface="Arial"/>
              </a:rPr>
              <a:t>ПОДГОТОВКА НОРМАТИВНО-ПРАВОВОЙ БАЗЫ ДЛЯ ВНЕДРЕНИЯ ОСМС</a:t>
            </a:r>
            <a:endParaRPr lang="ru-RU" sz="2000" b="1" u="sng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80178" y="654507"/>
            <a:ext cx="0" cy="55440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480183" y="4267651"/>
            <a:ext cx="5940000" cy="110467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9" rIns="29627" bIns="29628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Закон РК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от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декабря 2016 года «О внесении изменений и дополнений в некоторые законодательные акты по вопросам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ОСМС»: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Перенос срока выплат из ОСМС с 1 июля 2017 года на 1 января 2018 года</a:t>
            </a:r>
            <a:endParaRPr lang="ru-RU" sz="1604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41" y="1232658"/>
            <a:ext cx="1864828" cy="146981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10241" y="1111894"/>
            <a:ext cx="11760559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396090" y="1138570"/>
            <a:ext cx="2952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Принятые законы</a:t>
            </a:r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582524" y="1575502"/>
            <a:ext cx="5638024" cy="1249799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Закон РК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16 ноября 2015 года «Об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ОСМС»:</a:t>
            </a:r>
            <a:endParaRPr lang="ru-RU" sz="1604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49263" lvl="1" indent="-187325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Принципы ОСМС</a:t>
            </a:r>
          </a:p>
          <a:p>
            <a:pPr marL="449263" lvl="1" indent="-187325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Государственное регулирование ОСМС</a:t>
            </a:r>
          </a:p>
          <a:p>
            <a:pPr marL="449263" lvl="1" indent="-187325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Права и обязанности застрахованных</a:t>
            </a:r>
          </a:p>
          <a:p>
            <a:pPr marL="449263" lvl="1" indent="-187325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Условия предоставления медицинской помощи и др.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428009" y="2937981"/>
            <a:ext cx="5940000" cy="123784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Закон РК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от 16 ноября 2015 года «О внесении изменений и дополнений в некоторые законодательные акты по вопросам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ОСМС»:</a:t>
            </a:r>
            <a:endParaRPr lang="ru-RU" sz="1604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49263" lvl="1" indent="-187325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Создание условий для функционирования ОСМС</a:t>
            </a:r>
          </a:p>
          <a:p>
            <a:pPr marL="449263" lvl="1" indent="-187325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4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Корректировка перечня ГОБМП.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09191" y="5384205"/>
            <a:ext cx="2952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Разработан проект закона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94453" y="5781812"/>
            <a:ext cx="7110965" cy="58639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Проект Закона РК </a:t>
            </a:r>
            <a:r>
              <a:rPr lang="ru-RU" sz="1600" dirty="0"/>
              <a:t>«О внесении изменений и дополнений в некоторые законодательные акты по вопросам здравоохранения и социально-трудовой сферы»</a:t>
            </a:r>
            <a:endParaRPr lang="ru-RU" sz="1604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2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63082" y="6368205"/>
            <a:ext cx="519953" cy="365125"/>
          </a:xfrm>
        </p:spPr>
        <p:txBody>
          <a:bodyPr/>
          <a:lstStyle/>
          <a:p>
            <a:fld id="{95870278-06B0-4A13-912F-5B99F7222F3F}" type="slidenum">
              <a:rPr lang="ru-RU" sz="3600" b="1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/>
              <a:t>3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87" y="17077"/>
            <a:ext cx="11952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Внедрение обязательного социального медицинского страхования (80-Шаг Плана Наций)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7670" y="496586"/>
            <a:ext cx="966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cs typeface="Arial"/>
              </a:rPr>
              <a:t>РАЗРАБОТКА НОРМАТИВНО-ПРАВОВЫХ АКТОВ</a:t>
            </a:r>
            <a:endParaRPr lang="ru-RU" sz="2000" b="1" u="sng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81412" y="575986"/>
            <a:ext cx="0" cy="55440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301138" y="3158757"/>
            <a:ext cx="7771250" cy="73831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9" rIns="29627" bIns="29628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ПП РК </a:t>
            </a:r>
            <a:r>
              <a:rPr lang="ru-RU" sz="1600" dirty="0">
                <a:solidFill>
                  <a:schemeClr val="tx1"/>
                </a:solidFill>
              </a:rPr>
              <a:t>от 1 июля 2016 года №389 «О создании НАО «Фонд социального медицинского страхования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  <a:endParaRPr 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41" y="1232658"/>
            <a:ext cx="1754361" cy="146981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10241" y="976096"/>
            <a:ext cx="11760559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117670" y="1049066"/>
            <a:ext cx="632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Принятые </a:t>
            </a:r>
            <a:r>
              <a:rPr lang="ru-RU" b="1" dirty="0" smtClean="0"/>
              <a:t>нормативно-правовые акты</a:t>
            </a:r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582275" y="1495245"/>
            <a:ext cx="6878596" cy="74776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 smtClean="0">
                <a:solidFill>
                  <a:schemeClr val="tx1"/>
                </a:solidFill>
              </a:rPr>
              <a:t>ПП РК </a:t>
            </a:r>
            <a:r>
              <a:rPr lang="ru-RU" sz="1600" dirty="0">
                <a:solidFill>
                  <a:schemeClr val="tx1"/>
                </a:solidFill>
              </a:rPr>
              <a:t>от 05 мая 2016 года №</a:t>
            </a:r>
            <a:r>
              <a:rPr lang="ru-RU" sz="1600" dirty="0" smtClean="0">
                <a:solidFill>
                  <a:schemeClr val="tx1"/>
                </a:solidFill>
              </a:rPr>
              <a:t>274 «О </a:t>
            </a:r>
            <a:r>
              <a:rPr lang="ru-RU" sz="1600" dirty="0">
                <a:solidFill>
                  <a:schemeClr val="tx1"/>
                </a:solidFill>
              </a:rPr>
              <a:t>некоторых вопросах финансовой устойчивости фонда социального медицинского страхования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927411" y="2313965"/>
            <a:ext cx="7312058" cy="75164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ПП РК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14 апреля 2016 года №210 «Об определении перечня финансовых инструментов для инвестирования активов фонда социального медицинского страхования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  <a:endParaRPr lang="ru-RU" sz="1600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17670" y="4218807"/>
            <a:ext cx="2952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Разработаны проекты НПА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82275" y="4975630"/>
            <a:ext cx="8489072" cy="50353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Разработаны проекты 13 </a:t>
            </a:r>
            <a:r>
              <a:rPr lang="ru-RU" sz="1600" b="1" i="1" dirty="0" smtClean="0">
                <a:solidFill>
                  <a:schemeClr val="tx1"/>
                </a:solidFill>
              </a:rPr>
              <a:t>основных </a:t>
            </a:r>
            <a:r>
              <a:rPr lang="ru-RU" sz="1600" b="1" i="1" dirty="0">
                <a:solidFill>
                  <a:schemeClr val="tx1"/>
                </a:solidFill>
              </a:rPr>
              <a:t>НПА, </a:t>
            </a:r>
            <a:r>
              <a:rPr lang="ru-RU" sz="1600" b="1" i="1" dirty="0" smtClean="0">
                <a:solidFill>
                  <a:schemeClr val="tx1"/>
                </a:solidFill>
              </a:rPr>
              <a:t>сроки утверждения по которым перенесены на май 2017 года.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3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63082" y="6368205"/>
            <a:ext cx="519953" cy="365125"/>
          </a:xfrm>
        </p:spPr>
        <p:txBody>
          <a:bodyPr/>
          <a:lstStyle/>
          <a:p>
            <a:fld id="{95870278-06B0-4A13-912F-5B99F7222F3F}" type="slidenum">
              <a:rPr lang="ru-RU" sz="3600" b="1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/>
              <a:t>4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87" y="17077"/>
            <a:ext cx="11952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Внедрение обязательного социального медицинского страхования (80-Шаг Плана Наций)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7670" y="493413"/>
            <a:ext cx="9155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cs typeface="Arial"/>
              </a:rPr>
              <a:t>ИНФОРМАЦИОННЫЕ СИСТЕМЫ для ОСМС</a:t>
            </a:r>
            <a:endParaRPr lang="ru-RU" sz="2000" b="1" u="sng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81412" y="575986"/>
            <a:ext cx="0" cy="55440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204731" y="3994129"/>
            <a:ext cx="8573827" cy="88253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9" rIns="29627" bIns="29628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Контроль </a:t>
            </a: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качества </a:t>
            </a:r>
            <a:r>
              <a:rPr 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и объема </a:t>
            </a: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услуг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 marL="442913" lvl="1" indent="-1714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Планируется использование действующего функционала по контролю объема и качества в системах «Электронный регистр онкологических больных», «Система управления качеством медицинских услуг».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41" y="1232658"/>
            <a:ext cx="1754361" cy="146981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10241" y="976096"/>
            <a:ext cx="11760559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206162" y="1147104"/>
            <a:ext cx="9572396" cy="163335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Сбор и аккумулирование </a:t>
            </a: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взносов </a:t>
            </a:r>
            <a:r>
              <a:rPr 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и </a:t>
            </a: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отчислений:</a:t>
            </a:r>
            <a:endParaRPr lang="ru-RU" sz="16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49263" lvl="1" indent="-187325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Разработаны и протестированы информационные системы «Регистр потребителей медицинских услуг» и «Организация обработки платежей», содержащие сведения о взносах и отчислениях в ФСМС и статусах участников системы ОСМС.</a:t>
            </a:r>
          </a:p>
          <a:p>
            <a:pPr marL="449263" lvl="1" indent="-187325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 «Личный кабинет» гражданина Республики Казахстан, в котором имеется возможность отслеживать изменения статуса страхования, организацию прикрепления и отчисления/взносы, произведенные 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его пользу.</a:t>
            </a:r>
          </a:p>
          <a:p>
            <a:pPr marL="449263" lvl="1" indent="-187325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Разработано портальное решение для сотрудников силовых структур 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для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учета данных по категории «Военнослужащие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».</a:t>
            </a:r>
            <a:endParaRPr lang="en-US" sz="15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06796" y="2857967"/>
            <a:ext cx="9071762" cy="105865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Закуп услуг и </a:t>
            </a:r>
            <a:r>
              <a:rPr lang="ru-RU" sz="1600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контрактирование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  <a:endParaRPr lang="ru-RU" sz="1600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49263" lvl="1" indent="-187325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Планируется использование действующих функционалов регистров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здравоохранения 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баз данных по поставщикам медицинских услуг в рамках ГОБМП (ХПН, СУР, СУМТ, СУЛО, ИСЛО).</a:t>
            </a:r>
          </a:p>
          <a:p>
            <a:pPr marL="449263" lvl="1" indent="-187325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разработке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модуль «Регистра поставщиков» в части подачи заявки на закуп медицинских услуг в системе ОСМС и ГОБМП.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84760" y="4997297"/>
            <a:ext cx="8093798" cy="93546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9" rIns="29627" bIns="29628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alt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Оплата услуг</a:t>
            </a:r>
            <a:r>
              <a:rPr 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Планируется использование действующих функционалов платежных систем «Электронный регистр онкологических больных», «Амбулаторно-поликлиническая помощь», «Система управления качеством медицинских услуг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».</a:t>
            </a:r>
            <a:endParaRPr lang="en-US" sz="1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5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Прямоугольник 12"/>
          <p:cNvSpPr>
            <a:spLocks noChangeArrowheads="1"/>
          </p:cNvSpPr>
          <p:nvPr/>
        </p:nvSpPr>
        <p:spPr bwMode="auto">
          <a:xfrm>
            <a:off x="125413" y="0"/>
            <a:ext cx="11952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kk-KZ" altLang="ru-RU" sz="2400" b="1">
                <a:solidFill>
                  <a:srgbClr val="002060"/>
                </a:solidFill>
                <a:cs typeface="Times New Roman" panose="02020603050405020304" pitchFamily="18" charset="0"/>
              </a:rPr>
              <a:t>Внедрение обязательного социального медицинского страхования </a:t>
            </a:r>
            <a:r>
              <a:rPr lang="kk-KZ" altLang="ru-RU" sz="2000" b="1">
                <a:solidFill>
                  <a:srgbClr val="002060"/>
                </a:solidFill>
                <a:cs typeface="Times New Roman" panose="02020603050405020304" pitchFamily="18" charset="0"/>
              </a:rPr>
              <a:t>(80-Шаг Плана Наций)</a:t>
            </a:r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15370" name="TextBox 4"/>
          <p:cNvSpPr txBox="1">
            <a:spLocks noChangeArrowheads="1"/>
          </p:cNvSpPr>
          <p:nvPr/>
        </p:nvSpPr>
        <p:spPr bwMode="auto">
          <a:xfrm>
            <a:off x="6884988" y="4641850"/>
            <a:ext cx="438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ru-RU" sz="1200" b="1">
                <a:solidFill>
                  <a:schemeClr val="bg1"/>
                </a:solidFill>
              </a:rPr>
              <a:t>30%</a:t>
            </a:r>
            <a:endParaRPr lang="ru-RU" altLang="ru-RU" sz="1200" b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5656" y="994008"/>
            <a:ext cx="10363107" cy="53860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600" dirty="0"/>
          </a:p>
          <a:p>
            <a:pPr marL="1160463" algn="just">
              <a:defRPr/>
            </a:pPr>
            <a:endParaRPr lang="ru-RU" sz="1600" dirty="0" smtClean="0"/>
          </a:p>
          <a:p>
            <a:pPr marL="1160463" algn="just">
              <a:defRPr/>
            </a:pPr>
            <a:endParaRPr lang="ru-RU" dirty="0" smtClean="0"/>
          </a:p>
          <a:p>
            <a:pPr marL="1160463" algn="just">
              <a:defRPr/>
            </a:pPr>
            <a:endParaRPr lang="ru-RU" dirty="0"/>
          </a:p>
          <a:p>
            <a:pPr marL="1160463" algn="just">
              <a:defRPr/>
            </a:pPr>
            <a:endParaRPr lang="ru-RU" dirty="0" smtClean="0"/>
          </a:p>
          <a:p>
            <a:pPr marL="1160463" algn="just">
              <a:defRPr/>
            </a:pPr>
            <a:endParaRPr lang="ru-RU" dirty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401263" y="455084"/>
            <a:ext cx="945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cs typeface="Arial"/>
              </a:rPr>
              <a:t>ИНФОРМАЦИОННО-РАЗЪЯСНИТЕЛЬНАЯ РАБОТА</a:t>
            </a:r>
            <a:endParaRPr lang="ru-RU" sz="2000" b="1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244434" y="544450"/>
            <a:ext cx="0" cy="60984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10241" y="932551"/>
            <a:ext cx="11760559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16" y="1102031"/>
            <a:ext cx="840073" cy="86322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483665" y="1005342"/>
            <a:ext cx="10487135" cy="61501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500" dirty="0" smtClean="0"/>
              <a:t>В соответствии с поручением Президента Республики Казахстан от 5 мая 2016 года № 01-7.4 приказом Министра здравоохранения и социального развития РК от 19 мая 2016 года № 388 создан республиканский штаб и утверждена Дорожная карта по проведению ИРР по законодательству РК об ОСМС, </a:t>
            </a:r>
            <a:r>
              <a:rPr lang="ru-RU" sz="1500" dirty="0"/>
              <a:t>т</a:t>
            </a:r>
            <a:r>
              <a:rPr lang="ru-RU" sz="1500" dirty="0" smtClean="0"/>
              <a:t>акже </a:t>
            </a:r>
            <a:r>
              <a:rPr lang="ru-RU" sz="1500" dirty="0"/>
              <a:t>сформированы штабы на региональном уровне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83662" y="1667050"/>
            <a:ext cx="10487135" cy="707058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 smtClean="0"/>
              <a:t>Встречи: </a:t>
            </a:r>
          </a:p>
          <a:p>
            <a:pPr marL="444500" lvl="1" indent="-174625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 smtClean="0"/>
              <a:t>Членами </a:t>
            </a:r>
            <a:r>
              <a:rPr lang="ru-RU" sz="1500" dirty="0"/>
              <a:t>Республиканского </a:t>
            </a:r>
            <a:r>
              <a:rPr lang="ru-RU" sz="1500" dirty="0" smtClean="0"/>
              <a:t>и регионального штаба в 2016 году были </a:t>
            </a:r>
            <a:r>
              <a:rPr lang="ru-RU" sz="1500" dirty="0"/>
              <a:t>осуществлены выезды </a:t>
            </a:r>
            <a:r>
              <a:rPr lang="ru-RU" sz="1500" dirty="0" smtClean="0"/>
              <a:t>по </a:t>
            </a:r>
            <a:r>
              <a:rPr lang="ru-RU" sz="1500" dirty="0"/>
              <a:t>ИРР ОСМС в регионы, в ходе которых проведено </a:t>
            </a:r>
            <a:r>
              <a:rPr lang="ru-RU" sz="1500" u="sng" dirty="0" smtClean="0"/>
              <a:t>2 317 встреч</a:t>
            </a:r>
            <a:r>
              <a:rPr lang="ru-RU" sz="1500" dirty="0" smtClean="0"/>
              <a:t>, охвачено более </a:t>
            </a:r>
            <a:r>
              <a:rPr lang="ru-RU" sz="1500" u="sng" dirty="0" smtClean="0"/>
              <a:t>182 тыс. </a:t>
            </a:r>
            <a:r>
              <a:rPr lang="ru-RU" sz="1500" u="sng" dirty="0"/>
              <a:t>человек </a:t>
            </a:r>
            <a:r>
              <a:rPr lang="ru-RU" sz="1400" i="1" dirty="0"/>
              <a:t>(работодатели, работники бюджетных организаций, </a:t>
            </a:r>
            <a:r>
              <a:rPr lang="ru-RU" sz="1400" i="1" dirty="0" err="1"/>
              <a:t>самозанятые</a:t>
            </a:r>
            <a:r>
              <a:rPr lang="ru-RU" sz="1400" i="1" dirty="0"/>
              <a:t>, </a:t>
            </a:r>
            <a:r>
              <a:rPr lang="ru-RU" sz="1400" i="1" dirty="0" smtClean="0"/>
              <a:t>фермеры)</a:t>
            </a:r>
            <a:endParaRPr lang="en-US" sz="1400" i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483662" y="2436846"/>
            <a:ext cx="10487135" cy="71213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 smtClean="0"/>
              <a:t>СМИ:</a:t>
            </a:r>
          </a:p>
          <a:p>
            <a:pPr marL="444500" lvl="1" indent="-190500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 smtClean="0"/>
              <a:t>Всего </a:t>
            </a:r>
            <a:r>
              <a:rPr lang="ru-RU" sz="1500" dirty="0"/>
              <a:t>по тематике ОСМС в 2016 году </a:t>
            </a:r>
            <a:r>
              <a:rPr lang="ru-RU" sz="1500" dirty="0" smtClean="0"/>
              <a:t>опубликовано </a:t>
            </a:r>
            <a:r>
              <a:rPr lang="ru-RU" sz="1500" dirty="0"/>
              <a:t>(вышло в эфир) более </a:t>
            </a:r>
            <a:r>
              <a:rPr lang="ru-RU" sz="1500" u="sng" dirty="0"/>
              <a:t>900 материалов</a:t>
            </a:r>
            <a:r>
              <a:rPr lang="ru-RU" sz="1500" dirty="0"/>
              <a:t>, в том числе по ИРР - </a:t>
            </a:r>
            <a:r>
              <a:rPr lang="ru-RU" sz="1500" u="sng" dirty="0"/>
              <a:t>337 материалов </a:t>
            </a:r>
            <a:r>
              <a:rPr lang="ru-RU" sz="1500" u="sng" dirty="0" smtClean="0"/>
              <a:t/>
            </a:r>
            <a:br>
              <a:rPr lang="ru-RU" sz="1500" u="sng" dirty="0" smtClean="0"/>
            </a:br>
            <a:r>
              <a:rPr lang="ru-RU" sz="1400" i="1" dirty="0" smtClean="0"/>
              <a:t>(</a:t>
            </a:r>
            <a:r>
              <a:rPr lang="ru-RU" sz="1400" i="1" dirty="0"/>
              <a:t>98 ТВ-сюжетов, опубликовано 225 материалов в печатных изданиях и более 87 информационных сообщений</a:t>
            </a:r>
            <a:r>
              <a:rPr lang="ru-RU" sz="1400" i="1" dirty="0" smtClean="0"/>
              <a:t>)</a:t>
            </a:r>
            <a:endParaRPr lang="ru-RU" sz="1400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483662" y="3218348"/>
            <a:ext cx="10487135" cy="51966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 smtClean="0"/>
              <a:t>Социальная сеть:</a:t>
            </a:r>
          </a:p>
          <a:p>
            <a:pPr marL="444500" lvl="1" indent="-190500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 smtClean="0"/>
              <a:t>Создан официальная страница </a:t>
            </a:r>
            <a:r>
              <a:rPr lang="ru-RU" sz="1500" dirty="0"/>
              <a:t>ФСМС в социальной сети </a:t>
            </a:r>
            <a:r>
              <a:rPr lang="ru-RU" sz="1500" dirty="0" err="1" smtClean="0"/>
              <a:t>Facebook</a:t>
            </a:r>
            <a:r>
              <a:rPr lang="ru-RU" sz="1500" dirty="0" smtClean="0"/>
              <a:t>, размещено </a:t>
            </a:r>
            <a:r>
              <a:rPr lang="ru-RU" sz="1500" u="sng" dirty="0"/>
              <a:t>292 </a:t>
            </a:r>
            <a:r>
              <a:rPr lang="ru-RU" sz="1500" u="sng" dirty="0" smtClean="0"/>
              <a:t>поста</a:t>
            </a:r>
            <a:endParaRPr lang="ru-RU" sz="15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483660" y="5773978"/>
            <a:ext cx="10487135" cy="70570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en-US" sz="1600" b="1" i="1" dirty="0"/>
              <a:t>Call-</a:t>
            </a:r>
            <a:r>
              <a:rPr lang="ru-RU" sz="1600" b="1" i="1" dirty="0"/>
              <a:t>центры:</a:t>
            </a:r>
            <a:endParaRPr lang="ru-RU" sz="1600" b="1" i="1" dirty="0" smtClean="0"/>
          </a:p>
          <a:p>
            <a:pPr marL="444500" lvl="1" indent="-190500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В </a:t>
            </a:r>
            <a:r>
              <a:rPr lang="ru-RU" sz="1600" dirty="0"/>
              <a:t>11 областях РК на базе УЗ д</a:t>
            </a:r>
            <a:r>
              <a:rPr lang="ru-RU" sz="1600" dirty="0" smtClean="0"/>
              <a:t>ействуют </a:t>
            </a:r>
            <a:r>
              <a:rPr lang="ru-RU" sz="1600" dirty="0" err="1"/>
              <a:t>Call</a:t>
            </a:r>
            <a:r>
              <a:rPr lang="ru-RU" sz="1600" dirty="0"/>
              <a:t>-центры по консультированию </a:t>
            </a:r>
            <a:r>
              <a:rPr lang="ru-RU" sz="1600" dirty="0" smtClean="0"/>
              <a:t>населения </a:t>
            </a:r>
            <a:r>
              <a:rPr lang="ru-RU" sz="1600" dirty="0"/>
              <a:t>по вопросам ОСМС.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Единый </a:t>
            </a:r>
            <a:r>
              <a:rPr lang="ru-RU" sz="1600" u="sng" dirty="0"/>
              <a:t>контакт центр – 1431</a:t>
            </a:r>
            <a:r>
              <a:rPr lang="ru-RU" sz="1600" dirty="0"/>
              <a:t>, </a:t>
            </a:r>
            <a:r>
              <a:rPr lang="ru-RU" sz="1600" dirty="0" smtClean="0"/>
              <a:t>на базе РЦРЗ действует </a:t>
            </a:r>
            <a:r>
              <a:rPr lang="ru-RU" sz="1600" u="sng" dirty="0" smtClean="0"/>
              <a:t>лекарственный </a:t>
            </a:r>
            <a:r>
              <a:rPr lang="ru-RU" sz="1600" u="sng" dirty="0"/>
              <a:t>центр – 8 800 080 88 87</a:t>
            </a:r>
            <a:r>
              <a:rPr lang="ru-RU" sz="1600" dirty="0"/>
              <a:t> </a:t>
            </a:r>
            <a:r>
              <a:rPr lang="ru-RU" sz="1400" i="1" dirty="0"/>
              <a:t>(звонок бесплатный)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83662" y="3789677"/>
            <a:ext cx="10487135" cy="864201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/>
              <a:t>Освещение:</a:t>
            </a:r>
            <a:endParaRPr lang="ru-RU" sz="1600" b="1" i="1" dirty="0" smtClean="0"/>
          </a:p>
          <a:p>
            <a:pPr marL="444500" lvl="1" indent="-190500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 smtClean="0"/>
              <a:t>Произведено </a:t>
            </a:r>
            <a:r>
              <a:rPr lang="ru-RU" sz="1500" dirty="0"/>
              <a:t>8 информационных, обучающих и вирусных видеороликов </a:t>
            </a:r>
            <a:r>
              <a:rPr lang="ru-RU" sz="1500" dirty="0" smtClean="0"/>
              <a:t>(для трансляции </a:t>
            </a:r>
            <a:r>
              <a:rPr lang="ru-RU" sz="1500" dirty="0"/>
              <a:t>в эфире республиканских и региональных телеканалов, в </a:t>
            </a:r>
            <a:r>
              <a:rPr lang="ru-RU" sz="1500" dirty="0" err="1"/>
              <a:t>ЦОНах</a:t>
            </a:r>
            <a:r>
              <a:rPr lang="ru-RU" sz="1500" dirty="0"/>
              <a:t>, размещением на LED дисплеях аэропортов, автобусных и железнодорожных станций </a:t>
            </a:r>
            <a:r>
              <a:rPr lang="ru-RU" sz="1400" i="1" dirty="0"/>
              <a:t>(планируемый охват населения 3 млн. человек</a:t>
            </a:r>
            <a:r>
              <a:rPr lang="ru-RU" sz="1400" i="1" dirty="0" smtClean="0"/>
              <a:t>)</a:t>
            </a:r>
            <a:endParaRPr lang="ru-RU" sz="1400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483661" y="4705544"/>
            <a:ext cx="10487135" cy="1021519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 smtClean="0"/>
              <a:t>Опрос:</a:t>
            </a:r>
          </a:p>
          <a:p>
            <a:pPr marL="269875" indent="-269875" algn="just">
              <a:buFont typeface="Arial" panose="020B0604020202020204" pitchFamily="34" charset="0"/>
              <a:buChar char="•"/>
            </a:pPr>
            <a:r>
              <a:rPr lang="ru-RU" altLang="ru-RU" sz="1500" dirty="0" smtClean="0"/>
              <a:t>Проведен социальный опрос который </a:t>
            </a:r>
            <a:r>
              <a:rPr lang="ru-RU" altLang="ru-RU" sz="1500" dirty="0"/>
              <a:t>охватил 4134 жителя 12 областей и </a:t>
            </a:r>
            <a:r>
              <a:rPr lang="ru-RU" altLang="ru-RU" sz="1500" dirty="0" smtClean="0"/>
              <a:t>города Алматы</a:t>
            </a:r>
            <a:r>
              <a:rPr lang="ru-RU" altLang="ru-RU" sz="1500" dirty="0"/>
              <a:t>. </a:t>
            </a:r>
            <a:endParaRPr lang="ru-RU" altLang="ru-RU" sz="1500" dirty="0" smtClean="0"/>
          </a:p>
          <a:p>
            <a:pPr marL="269875" indent="-269875" algn="just">
              <a:buFont typeface="Arial" panose="020B0604020202020204" pitchFamily="34" charset="0"/>
              <a:buChar char="•"/>
            </a:pPr>
            <a:r>
              <a:rPr lang="ru-RU" altLang="ru-RU" sz="1500" dirty="0" smtClean="0"/>
              <a:t>66 </a:t>
            </a:r>
            <a:r>
              <a:rPr lang="ru-RU" altLang="ru-RU" sz="1500" dirty="0"/>
              <a:t>% интервьюеров считают, что  ответственность за свое здоровье должны нести сами респонденты, </a:t>
            </a:r>
            <a:r>
              <a:rPr lang="ru-RU" altLang="ru-RU" sz="1500" dirty="0" smtClean="0"/>
              <a:t>20 </a:t>
            </a:r>
            <a:r>
              <a:rPr lang="ru-RU" altLang="ru-RU" sz="1500" dirty="0"/>
              <a:t>% респондентов ответственность возлагают на государство, 8 % - на работодателя, 4 % затруднились с ответом, 2 % - другое. </a:t>
            </a:r>
            <a:endParaRPr lang="ru-RU" altLang="ru-RU" sz="1500" b="1" u="sng" dirty="0" smtClean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74244" y="6417609"/>
            <a:ext cx="954555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5</a:t>
            </a:r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24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6"/>
          <p:cNvSpPr txBox="1">
            <a:spLocks noChangeArrowheads="1"/>
          </p:cNvSpPr>
          <p:nvPr/>
        </p:nvSpPr>
        <p:spPr bwMode="auto">
          <a:xfrm>
            <a:off x="190727" y="549749"/>
            <a:ext cx="1165760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C00000"/>
              </a:buClr>
            </a:pPr>
            <a:r>
              <a:rPr lang="ru-RU" altLang="ru-RU" sz="2000" dirty="0" smtClean="0">
                <a:solidFill>
                  <a:srgbClr val="000000"/>
                </a:solidFill>
                <a:latin typeface="Impact" panose="020B0806030902050204" pitchFamily="34" charset="0"/>
              </a:rPr>
              <a:t>ИНФОРМАЦИОННО-РАЗЪЯСНИТЕЛЬНАЯ РАБОТА: СОЦИАЛЬНЫЙ ОПРОС</a:t>
            </a:r>
            <a:endParaRPr lang="ru-RU" altLang="ru-RU" sz="20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5365" name="Прямоугольник 12"/>
          <p:cNvSpPr>
            <a:spLocks noChangeArrowheads="1"/>
          </p:cNvSpPr>
          <p:nvPr/>
        </p:nvSpPr>
        <p:spPr bwMode="auto">
          <a:xfrm>
            <a:off x="125413" y="0"/>
            <a:ext cx="11952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kk-KZ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Внедрение обязательного социального медицинского страхования </a:t>
            </a:r>
            <a:r>
              <a:rPr lang="kk-KZ" alt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(80-Шаг Плана Наций)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6091" y="977260"/>
            <a:ext cx="11552241" cy="540226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lIns="57754" tIns="28877" rIns="57754" bIns="28877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prstClr val="black"/>
              </a:solidFill>
            </a:endParaRPr>
          </a:p>
        </p:txBody>
      </p:sp>
      <p:graphicFrame>
        <p:nvGraphicFramePr>
          <p:cNvPr id="4" name="Объект 1"/>
          <p:cNvGraphicFramePr>
            <a:graphicFrameLocks/>
          </p:cNvGraphicFramePr>
          <p:nvPr>
            <p:extLst/>
          </p:nvPr>
        </p:nvGraphicFramePr>
        <p:xfrm>
          <a:off x="373620" y="1067087"/>
          <a:ext cx="4929899" cy="470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70" name="TextBox 4"/>
          <p:cNvSpPr txBox="1">
            <a:spLocks noChangeArrowheads="1"/>
          </p:cNvSpPr>
          <p:nvPr/>
        </p:nvSpPr>
        <p:spPr bwMode="auto">
          <a:xfrm>
            <a:off x="8289057" y="3197037"/>
            <a:ext cx="606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ru-RU" sz="2000" b="1" dirty="0">
                <a:solidFill>
                  <a:schemeClr val="bg1"/>
                </a:solidFill>
              </a:rPr>
              <a:t>30%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74960" y="6379523"/>
            <a:ext cx="802740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6</a:t>
            </a:r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28321895"/>
              </p:ext>
            </p:extLst>
          </p:nvPr>
        </p:nvGraphicFramePr>
        <p:xfrm>
          <a:off x="6198669" y="1257919"/>
          <a:ext cx="5524902" cy="469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45154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6"/>
          <p:cNvSpPr txBox="1">
            <a:spLocks noChangeArrowheads="1"/>
          </p:cNvSpPr>
          <p:nvPr/>
        </p:nvSpPr>
        <p:spPr bwMode="auto">
          <a:xfrm>
            <a:off x="150813" y="661194"/>
            <a:ext cx="10083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C00000"/>
              </a:buClr>
            </a:pPr>
            <a:r>
              <a:rPr lang="ru-RU" altLang="ru-RU" sz="2000" dirty="0" smtClean="0">
                <a:solidFill>
                  <a:srgbClr val="000000"/>
                </a:solidFill>
                <a:latin typeface="Impact" panose="020B0806030902050204" pitchFamily="34" charset="0"/>
              </a:rPr>
              <a:t>ИНФОРМАЦИОННО-РАЗЪЯСНИТЕЛЬНАЯ РАБОТА: СМИ</a:t>
            </a:r>
            <a:endParaRPr lang="ru-RU" altLang="ru-RU" sz="20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6388" name="Прямоугольник 12"/>
          <p:cNvSpPr>
            <a:spLocks noChangeArrowheads="1"/>
          </p:cNvSpPr>
          <p:nvPr/>
        </p:nvSpPr>
        <p:spPr bwMode="auto">
          <a:xfrm>
            <a:off x="125413" y="0"/>
            <a:ext cx="11952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kk-KZ" altLang="ru-RU" sz="2400" b="1">
                <a:solidFill>
                  <a:srgbClr val="002060"/>
                </a:solidFill>
                <a:cs typeface="Times New Roman" panose="02020603050405020304" pitchFamily="18" charset="0"/>
              </a:rPr>
              <a:t>Внедрение обязательного социального медицинского страхования </a:t>
            </a:r>
            <a:r>
              <a:rPr lang="kk-KZ" altLang="ru-RU" sz="2000" b="1">
                <a:solidFill>
                  <a:srgbClr val="002060"/>
                </a:solidFill>
                <a:cs typeface="Times New Roman" panose="02020603050405020304" pitchFamily="18" charset="0"/>
              </a:rPr>
              <a:t>(80-Шаг Плана Наций)</a:t>
            </a:r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89260" y="6394260"/>
            <a:ext cx="802740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7</a:t>
            </a:r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6884988" y="4641850"/>
            <a:ext cx="438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ru-RU" sz="1200" b="1">
                <a:solidFill>
                  <a:schemeClr val="bg1"/>
                </a:solidFill>
              </a:rPr>
              <a:t>30%</a:t>
            </a:r>
            <a:endParaRPr lang="ru-RU" altLang="ru-RU" sz="1200" b="1">
              <a:solidFill>
                <a:schemeClr val="bg1"/>
              </a:solidFill>
            </a:endParaRPr>
          </a:p>
        </p:txBody>
      </p:sp>
      <p:pic>
        <p:nvPicPr>
          <p:cNvPr id="1639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2274" y="1201783"/>
            <a:ext cx="2765425" cy="51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3" y="1201783"/>
            <a:ext cx="4586650" cy="51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594" y="1201783"/>
            <a:ext cx="4263481" cy="51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9208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6"/>
          <p:cNvSpPr txBox="1">
            <a:spLocks noChangeArrowheads="1"/>
          </p:cNvSpPr>
          <p:nvPr/>
        </p:nvSpPr>
        <p:spPr bwMode="auto">
          <a:xfrm>
            <a:off x="125412" y="600075"/>
            <a:ext cx="11857581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C00000"/>
              </a:buClr>
            </a:pPr>
            <a:r>
              <a:rPr lang="ru-RU" altLang="ru-RU" sz="2000" dirty="0" smtClean="0">
                <a:solidFill>
                  <a:srgbClr val="000000"/>
                </a:solidFill>
                <a:latin typeface="Impact" panose="020B0806030902050204" pitchFamily="34" charset="0"/>
              </a:rPr>
              <a:t>ИНФОРМАЦИОННО-РАЗЪЯСНИТЕЛЬНАЯ РАБОТА: СОЦИАЛЬНАЯ СЕТЬ</a:t>
            </a:r>
            <a:endParaRPr lang="ru-RU" altLang="ru-RU" sz="20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7412" name="Прямоугольник 12"/>
          <p:cNvSpPr>
            <a:spLocks noChangeArrowheads="1"/>
          </p:cNvSpPr>
          <p:nvPr/>
        </p:nvSpPr>
        <p:spPr bwMode="auto">
          <a:xfrm>
            <a:off x="125413" y="0"/>
            <a:ext cx="11952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kk-KZ" altLang="ru-RU" sz="2400" b="1">
                <a:solidFill>
                  <a:srgbClr val="002060"/>
                </a:solidFill>
                <a:cs typeface="Times New Roman" panose="02020603050405020304" pitchFamily="18" charset="0"/>
              </a:rPr>
              <a:t>Внедрение обязательного социального медицинского страхования </a:t>
            </a:r>
            <a:r>
              <a:rPr lang="kk-KZ" altLang="ru-RU" sz="2000" b="1">
                <a:solidFill>
                  <a:srgbClr val="002060"/>
                </a:solidFill>
                <a:cs typeface="Times New Roman" panose="02020603050405020304" pitchFamily="18" charset="0"/>
              </a:rPr>
              <a:t>(80-Шаг Плана Наций)</a:t>
            </a:r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89260" y="6394260"/>
            <a:ext cx="802740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8</a:t>
            </a:r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6884988" y="4641850"/>
            <a:ext cx="438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ru-RU" sz="1200" b="1">
                <a:solidFill>
                  <a:schemeClr val="bg1"/>
                </a:solidFill>
              </a:rPr>
              <a:t>30%</a:t>
            </a:r>
            <a:endParaRPr lang="ru-RU" altLang="ru-RU" sz="1200" b="1">
              <a:solidFill>
                <a:schemeClr val="bg1"/>
              </a:solidFill>
            </a:endParaRPr>
          </a:p>
        </p:txBody>
      </p:sp>
      <p:pic>
        <p:nvPicPr>
          <p:cNvPr id="1741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50" y="1214438"/>
            <a:ext cx="3460750" cy="473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446" y="1214438"/>
            <a:ext cx="4824548" cy="473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1214438"/>
            <a:ext cx="3097213" cy="473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46657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4624"/>
            <a:ext cx="109728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/>
          </a:p>
        </p:txBody>
      </p:sp>
      <p:sp>
        <p:nvSpPr>
          <p:cNvPr id="24" name="Полилиния 23"/>
          <p:cNvSpPr/>
          <p:nvPr/>
        </p:nvSpPr>
        <p:spPr>
          <a:xfrm>
            <a:off x="3197144" y="2978139"/>
            <a:ext cx="2506488" cy="650386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Подписание Регламента взаимодействия между </a:t>
            </a:r>
            <a:br>
              <a:rPr lang="ru-RU" sz="1300" dirty="0"/>
            </a:br>
            <a:r>
              <a:rPr lang="ru-RU" sz="1300" dirty="0"/>
              <a:t>ФСМС и МЗСР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380960" y="5316673"/>
            <a:ext cx="2506488" cy="613354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Утверждение медиа-плана по информированию населения</a:t>
            </a:r>
            <a:endParaRPr lang="ru-RU" sz="1300" dirty="0"/>
          </a:p>
        </p:txBody>
      </p:sp>
      <p:sp>
        <p:nvSpPr>
          <p:cNvPr id="26" name="Полилиния 25"/>
          <p:cNvSpPr/>
          <p:nvPr/>
        </p:nvSpPr>
        <p:spPr>
          <a:xfrm>
            <a:off x="3197144" y="3787439"/>
            <a:ext cx="2506488" cy="559720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Создание структурных подразделений и филиалов ФСМС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6134180" y="3162212"/>
            <a:ext cx="2505600" cy="725339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Аккумулирование </a:t>
            </a:r>
            <a:r>
              <a:rPr lang="ru-RU" sz="1300" dirty="0"/>
              <a:t>взносов и отчислений на </a:t>
            </a:r>
            <a:r>
              <a:rPr lang="ru-RU" sz="1300" dirty="0" smtClean="0"/>
              <a:t>ОСМС, отчетность по сборам</a:t>
            </a:r>
            <a:endParaRPr lang="ru-RU" sz="1300" dirty="0"/>
          </a:p>
        </p:txBody>
      </p:sp>
      <p:sp>
        <p:nvSpPr>
          <p:cNvPr id="30" name="Полилиния 29"/>
          <p:cNvSpPr/>
          <p:nvPr/>
        </p:nvSpPr>
        <p:spPr>
          <a:xfrm>
            <a:off x="380960" y="558147"/>
            <a:ext cx="11090748" cy="447055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Разработана и утверждена Дорожная карта на 2017 год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3208759" y="2175897"/>
            <a:ext cx="2505600" cy="718100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Принятие НПА 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6141732" y="4038244"/>
            <a:ext cx="2491501" cy="713503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Подготовка к закупу </a:t>
            </a:r>
            <a:r>
              <a:rPr lang="ru-RU" sz="1300" dirty="0"/>
              <a:t>медицинских и фармацевтических услуг, </a:t>
            </a:r>
            <a:r>
              <a:rPr lang="ru-RU" sz="1300" dirty="0" smtClean="0"/>
              <a:t>заключению </a:t>
            </a:r>
            <a:r>
              <a:rPr lang="ru-RU" sz="1300" dirty="0"/>
              <a:t>договоров</a:t>
            </a:r>
          </a:p>
        </p:txBody>
      </p:sp>
      <p:sp>
        <p:nvSpPr>
          <p:cNvPr id="33" name="Полилиния 32"/>
          <p:cNvSpPr/>
          <p:nvPr/>
        </p:nvSpPr>
        <p:spPr>
          <a:xfrm>
            <a:off x="8953520" y="1099737"/>
            <a:ext cx="2502444" cy="742180"/>
          </a:xfrm>
          <a:custGeom>
            <a:avLst/>
            <a:gdLst>
              <a:gd name="connsiteX0" fmla="*/ 0 w 2349832"/>
              <a:gd name="connsiteY0" fmla="*/ 117492 h 1174916"/>
              <a:gd name="connsiteX1" fmla="*/ 117492 w 2349832"/>
              <a:gd name="connsiteY1" fmla="*/ 0 h 1174916"/>
              <a:gd name="connsiteX2" fmla="*/ 2232340 w 2349832"/>
              <a:gd name="connsiteY2" fmla="*/ 0 h 1174916"/>
              <a:gd name="connsiteX3" fmla="*/ 2349832 w 2349832"/>
              <a:gd name="connsiteY3" fmla="*/ 117492 h 1174916"/>
              <a:gd name="connsiteX4" fmla="*/ 2349832 w 2349832"/>
              <a:gd name="connsiteY4" fmla="*/ 1057424 h 1174916"/>
              <a:gd name="connsiteX5" fmla="*/ 2232340 w 2349832"/>
              <a:gd name="connsiteY5" fmla="*/ 1174916 h 1174916"/>
              <a:gd name="connsiteX6" fmla="*/ 117492 w 2349832"/>
              <a:gd name="connsiteY6" fmla="*/ 1174916 h 1174916"/>
              <a:gd name="connsiteX7" fmla="*/ 0 w 2349832"/>
              <a:gd name="connsiteY7" fmla="*/ 1057424 h 1174916"/>
              <a:gd name="connsiteX8" fmla="*/ 0 w 2349832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832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2232340" y="0"/>
                </a:lnTo>
                <a:cubicBezTo>
                  <a:pt x="2297229" y="0"/>
                  <a:pt x="2349832" y="52603"/>
                  <a:pt x="2349832" y="117492"/>
                </a:cubicBezTo>
                <a:lnTo>
                  <a:pt x="2349832" y="1057424"/>
                </a:lnTo>
                <a:cubicBezTo>
                  <a:pt x="2349832" y="1122313"/>
                  <a:pt x="2297229" y="1174916"/>
                  <a:pt x="2232340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02" tIns="57272" rIns="68702" bIns="57272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4 квартал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2017 года</a:t>
            </a:r>
            <a:endParaRPr lang="ru-RU" b="1" dirty="0"/>
          </a:p>
        </p:txBody>
      </p:sp>
      <p:sp>
        <p:nvSpPr>
          <p:cNvPr id="35" name="Полилиния 34"/>
          <p:cNvSpPr/>
          <p:nvPr/>
        </p:nvSpPr>
        <p:spPr>
          <a:xfrm>
            <a:off x="8950364" y="3849410"/>
            <a:ext cx="2505600" cy="745837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Ликвидация Комитета оплаты медицинских услуг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95479" y="35572"/>
            <a:ext cx="10837760" cy="418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ДОРОЖНАЯ КАРТА ПРОЕКТА</a:t>
            </a:r>
          </a:p>
          <a:p>
            <a:pPr algn="ctr"/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0458" y="1997060"/>
            <a:ext cx="11525331" cy="4571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6133292" y="4902440"/>
            <a:ext cx="2506488" cy="861134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Разработка стандарта и регламента государственных услуг в системе </a:t>
            </a:r>
            <a:r>
              <a:rPr lang="ru-RU" sz="1300" dirty="0" smtClean="0"/>
              <a:t>ОСМС</a:t>
            </a:r>
            <a:endParaRPr lang="ru-RU" sz="1300" dirty="0"/>
          </a:p>
        </p:txBody>
      </p:sp>
      <p:sp>
        <p:nvSpPr>
          <p:cNvPr id="44" name="Полилиния 43"/>
          <p:cNvSpPr/>
          <p:nvPr/>
        </p:nvSpPr>
        <p:spPr>
          <a:xfrm>
            <a:off x="3191071" y="4463316"/>
            <a:ext cx="2506488" cy="720001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Подписание Правил взаимодействия между ФСМС с заинтересованными организациями</a:t>
            </a:r>
          </a:p>
        </p:txBody>
      </p:sp>
      <p:sp>
        <p:nvSpPr>
          <p:cNvPr id="45" name="Полилиния 44"/>
          <p:cNvSpPr/>
          <p:nvPr/>
        </p:nvSpPr>
        <p:spPr>
          <a:xfrm>
            <a:off x="380960" y="2991808"/>
            <a:ext cx="2506488" cy="640227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Утверждение стратегии ФСМС на 2017-2021 годы</a:t>
            </a:r>
            <a:endParaRPr lang="ru-RU" sz="1300" dirty="0"/>
          </a:p>
        </p:txBody>
      </p:sp>
      <p:sp>
        <p:nvSpPr>
          <p:cNvPr id="53" name="Полилиния 52"/>
          <p:cNvSpPr/>
          <p:nvPr/>
        </p:nvSpPr>
        <p:spPr>
          <a:xfrm>
            <a:off x="6122611" y="2170636"/>
            <a:ext cx="2506488" cy="821172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Утверждение плана закупок услуг по оказанию медицинской помощи в рамках ГОБМП и ОСМС</a:t>
            </a:r>
          </a:p>
        </p:txBody>
      </p:sp>
      <p:sp>
        <p:nvSpPr>
          <p:cNvPr id="55" name="Полилиния 54"/>
          <p:cNvSpPr/>
          <p:nvPr/>
        </p:nvSpPr>
        <p:spPr>
          <a:xfrm>
            <a:off x="380960" y="2184121"/>
            <a:ext cx="2506488" cy="718100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Принятие НПА </a:t>
            </a:r>
            <a:endParaRPr lang="ru-RU" sz="1300" kern="1200" dirty="0" smtClean="0"/>
          </a:p>
        </p:txBody>
      </p:sp>
      <p:sp>
        <p:nvSpPr>
          <p:cNvPr id="56" name="Полилиния 55"/>
          <p:cNvSpPr/>
          <p:nvPr/>
        </p:nvSpPr>
        <p:spPr>
          <a:xfrm>
            <a:off x="6191251" y="1099738"/>
            <a:ext cx="2476517" cy="742984"/>
          </a:xfrm>
          <a:custGeom>
            <a:avLst/>
            <a:gdLst>
              <a:gd name="connsiteX0" fmla="*/ 0 w 2349832"/>
              <a:gd name="connsiteY0" fmla="*/ 117492 h 1174916"/>
              <a:gd name="connsiteX1" fmla="*/ 117492 w 2349832"/>
              <a:gd name="connsiteY1" fmla="*/ 0 h 1174916"/>
              <a:gd name="connsiteX2" fmla="*/ 2232340 w 2349832"/>
              <a:gd name="connsiteY2" fmla="*/ 0 h 1174916"/>
              <a:gd name="connsiteX3" fmla="*/ 2349832 w 2349832"/>
              <a:gd name="connsiteY3" fmla="*/ 117492 h 1174916"/>
              <a:gd name="connsiteX4" fmla="*/ 2349832 w 2349832"/>
              <a:gd name="connsiteY4" fmla="*/ 1057424 h 1174916"/>
              <a:gd name="connsiteX5" fmla="*/ 2232340 w 2349832"/>
              <a:gd name="connsiteY5" fmla="*/ 1174916 h 1174916"/>
              <a:gd name="connsiteX6" fmla="*/ 117492 w 2349832"/>
              <a:gd name="connsiteY6" fmla="*/ 1174916 h 1174916"/>
              <a:gd name="connsiteX7" fmla="*/ 0 w 2349832"/>
              <a:gd name="connsiteY7" fmla="*/ 1057424 h 1174916"/>
              <a:gd name="connsiteX8" fmla="*/ 0 w 2349832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832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2232340" y="0"/>
                </a:lnTo>
                <a:cubicBezTo>
                  <a:pt x="2297229" y="0"/>
                  <a:pt x="2349832" y="52603"/>
                  <a:pt x="2349832" y="117492"/>
                </a:cubicBezTo>
                <a:lnTo>
                  <a:pt x="2349832" y="1057424"/>
                </a:lnTo>
                <a:cubicBezTo>
                  <a:pt x="2349832" y="1122313"/>
                  <a:pt x="2297229" y="1174916"/>
                  <a:pt x="2232340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02" tIns="57272" rIns="68702" bIns="572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/>
              <a:t>3 квартал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/>
              <a:t>2017 года</a:t>
            </a:r>
            <a:endParaRPr lang="ru-RU" sz="1800" b="1" kern="1200" dirty="0"/>
          </a:p>
        </p:txBody>
      </p:sp>
      <p:sp>
        <p:nvSpPr>
          <p:cNvPr id="57" name="Полилиния 56"/>
          <p:cNvSpPr/>
          <p:nvPr/>
        </p:nvSpPr>
        <p:spPr>
          <a:xfrm>
            <a:off x="3198032" y="1099737"/>
            <a:ext cx="2516327" cy="739002"/>
          </a:xfrm>
          <a:custGeom>
            <a:avLst/>
            <a:gdLst>
              <a:gd name="connsiteX0" fmla="*/ 0 w 2349832"/>
              <a:gd name="connsiteY0" fmla="*/ 117492 h 1174916"/>
              <a:gd name="connsiteX1" fmla="*/ 117492 w 2349832"/>
              <a:gd name="connsiteY1" fmla="*/ 0 h 1174916"/>
              <a:gd name="connsiteX2" fmla="*/ 2232340 w 2349832"/>
              <a:gd name="connsiteY2" fmla="*/ 0 h 1174916"/>
              <a:gd name="connsiteX3" fmla="*/ 2349832 w 2349832"/>
              <a:gd name="connsiteY3" fmla="*/ 117492 h 1174916"/>
              <a:gd name="connsiteX4" fmla="*/ 2349832 w 2349832"/>
              <a:gd name="connsiteY4" fmla="*/ 1057424 h 1174916"/>
              <a:gd name="connsiteX5" fmla="*/ 2232340 w 2349832"/>
              <a:gd name="connsiteY5" fmla="*/ 1174916 h 1174916"/>
              <a:gd name="connsiteX6" fmla="*/ 117492 w 2349832"/>
              <a:gd name="connsiteY6" fmla="*/ 1174916 h 1174916"/>
              <a:gd name="connsiteX7" fmla="*/ 0 w 2349832"/>
              <a:gd name="connsiteY7" fmla="*/ 1057424 h 1174916"/>
              <a:gd name="connsiteX8" fmla="*/ 0 w 2349832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832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2232340" y="0"/>
                </a:lnTo>
                <a:cubicBezTo>
                  <a:pt x="2297229" y="0"/>
                  <a:pt x="2349832" y="52603"/>
                  <a:pt x="2349832" y="117492"/>
                </a:cubicBezTo>
                <a:lnTo>
                  <a:pt x="2349832" y="1057424"/>
                </a:lnTo>
                <a:cubicBezTo>
                  <a:pt x="2349832" y="1122313"/>
                  <a:pt x="2297229" y="1174916"/>
                  <a:pt x="2232340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02" tIns="57272" rIns="68702" bIns="57272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2 </a:t>
            </a:r>
            <a:r>
              <a:rPr lang="ru-RU" b="1" dirty="0" smtClean="0"/>
              <a:t>квартал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2017 </a:t>
            </a:r>
            <a:r>
              <a:rPr lang="ru-RU" b="1" dirty="0"/>
              <a:t>года</a:t>
            </a:r>
          </a:p>
        </p:txBody>
      </p:sp>
      <p:sp>
        <p:nvSpPr>
          <p:cNvPr id="58" name="Полилиния 57"/>
          <p:cNvSpPr/>
          <p:nvPr/>
        </p:nvSpPr>
        <p:spPr>
          <a:xfrm>
            <a:off x="380960" y="1099739"/>
            <a:ext cx="2592288" cy="739001"/>
          </a:xfrm>
          <a:custGeom>
            <a:avLst/>
            <a:gdLst>
              <a:gd name="connsiteX0" fmla="*/ 0 w 2349832"/>
              <a:gd name="connsiteY0" fmla="*/ 117492 h 1174916"/>
              <a:gd name="connsiteX1" fmla="*/ 117492 w 2349832"/>
              <a:gd name="connsiteY1" fmla="*/ 0 h 1174916"/>
              <a:gd name="connsiteX2" fmla="*/ 2232340 w 2349832"/>
              <a:gd name="connsiteY2" fmla="*/ 0 h 1174916"/>
              <a:gd name="connsiteX3" fmla="*/ 2349832 w 2349832"/>
              <a:gd name="connsiteY3" fmla="*/ 117492 h 1174916"/>
              <a:gd name="connsiteX4" fmla="*/ 2349832 w 2349832"/>
              <a:gd name="connsiteY4" fmla="*/ 1057424 h 1174916"/>
              <a:gd name="connsiteX5" fmla="*/ 2232340 w 2349832"/>
              <a:gd name="connsiteY5" fmla="*/ 1174916 h 1174916"/>
              <a:gd name="connsiteX6" fmla="*/ 117492 w 2349832"/>
              <a:gd name="connsiteY6" fmla="*/ 1174916 h 1174916"/>
              <a:gd name="connsiteX7" fmla="*/ 0 w 2349832"/>
              <a:gd name="connsiteY7" fmla="*/ 1057424 h 1174916"/>
              <a:gd name="connsiteX8" fmla="*/ 0 w 2349832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832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2232340" y="0"/>
                </a:lnTo>
                <a:cubicBezTo>
                  <a:pt x="2297229" y="0"/>
                  <a:pt x="2349832" y="52603"/>
                  <a:pt x="2349832" y="117492"/>
                </a:cubicBezTo>
                <a:lnTo>
                  <a:pt x="2349832" y="1057424"/>
                </a:lnTo>
                <a:cubicBezTo>
                  <a:pt x="2349832" y="1122313"/>
                  <a:pt x="2297229" y="1174916"/>
                  <a:pt x="2232340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02" tIns="57272" rIns="68702" bIns="572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/>
              <a:t>1 квартал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/>
              <a:t>2017 года</a:t>
            </a:r>
            <a:endParaRPr lang="ru-RU" sz="1800" b="1" kern="1200" dirty="0"/>
          </a:p>
        </p:txBody>
      </p:sp>
      <p:sp>
        <p:nvSpPr>
          <p:cNvPr id="42" name="Полилиния 41"/>
          <p:cNvSpPr/>
          <p:nvPr/>
        </p:nvSpPr>
        <p:spPr>
          <a:xfrm>
            <a:off x="380960" y="4497000"/>
            <a:ext cx="2506488" cy="685192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Разработка технических документов для создания и внедрения ИС ФСМС</a:t>
            </a:r>
            <a:endParaRPr lang="ru-RU" sz="1300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7347396" y="3638991"/>
            <a:ext cx="0" cy="13726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олилиния 71"/>
          <p:cNvSpPr/>
          <p:nvPr/>
        </p:nvSpPr>
        <p:spPr>
          <a:xfrm>
            <a:off x="388512" y="3777951"/>
            <a:ext cx="2506488" cy="559720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Определение источника финансирования создания ИС ФСМС</a:t>
            </a:r>
            <a:endParaRPr lang="ru-RU" sz="1300" dirty="0"/>
          </a:p>
        </p:txBody>
      </p:sp>
      <p:sp>
        <p:nvSpPr>
          <p:cNvPr id="74" name="Полилиния 73"/>
          <p:cNvSpPr/>
          <p:nvPr/>
        </p:nvSpPr>
        <p:spPr>
          <a:xfrm>
            <a:off x="388512" y="6103336"/>
            <a:ext cx="11193888" cy="447055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Информационно-разъяснительная работа с населением, работодателями и </a:t>
            </a:r>
            <a:r>
              <a:rPr lang="ru-RU" sz="1600" dirty="0" err="1" smtClean="0"/>
              <a:t>медобщественностью</a:t>
            </a:r>
            <a:r>
              <a:rPr lang="ru-RU" sz="1600" dirty="0" smtClean="0"/>
              <a:t> в течение года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50364" y="6326863"/>
            <a:ext cx="3102321" cy="365125"/>
          </a:xfrm>
        </p:spPr>
        <p:txBody>
          <a:bodyPr/>
          <a:lstStyle/>
          <a:p>
            <a:pPr>
              <a:defRPr/>
            </a:pPr>
            <a:fld id="{C5A54819-B18D-4162-80CC-1ADB0918CD88}" type="slidenum">
              <a:rPr lang="ru-RU" alt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>
                <a:defRPr/>
              </a:pPr>
              <a:t>9</a:t>
            </a:fld>
            <a:endParaRPr lang="ru-RU" alt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8957413" y="3043064"/>
            <a:ext cx="2491501" cy="681079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Закуп медицинских и фармацевтических услуг, заключение договоров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8970520" y="2188543"/>
            <a:ext cx="2505600" cy="725339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Аккумулирование </a:t>
            </a:r>
            <a:r>
              <a:rPr lang="ru-RU" sz="1300" dirty="0"/>
              <a:t>взносов и отчислений на </a:t>
            </a:r>
            <a:r>
              <a:rPr lang="ru-RU" sz="1300" dirty="0" smtClean="0"/>
              <a:t>ОСМС, отчетность по сборам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xmlns="" val="10024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3575</TotalTime>
  <Words>2737</Words>
  <Application>Microsoft Office PowerPoint</Application>
  <PresentationFormat>Произвольный</PresentationFormat>
  <Paragraphs>422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1_Тема Office</vt:lpstr>
      <vt:lpstr>Усиление финансовой устойчивости системы здравоохранения на основе принципа СОЛИДАРНОЙ ОТВЕТСТВЕННОСТИ государства, работодателей и граждан.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Усиление финансовой устойчивости системы здравоохранения на основе принципа СОЛИДАРНОЙ ОТВЕТСТВЕННОСТИ государства, работодателей и граждан. Приоритетное финансирование первичной медико-санитарной помощи «ПМСП». Первичная помощь станет центральным звеном национального здравоохранения для предупреждения и ранней борьбы с заболеваниями.</dc:title>
  <dc:creator>Тажиханов Сералы</dc:creator>
  <cp:lastModifiedBy>kazhibayeva_a</cp:lastModifiedBy>
  <cp:revision>193</cp:revision>
  <cp:lastPrinted>2017-01-16T04:04:23Z</cp:lastPrinted>
  <dcterms:created xsi:type="dcterms:W3CDTF">2017-01-09T12:12:50Z</dcterms:created>
  <dcterms:modified xsi:type="dcterms:W3CDTF">2017-01-16T10:32:32Z</dcterms:modified>
</cp:coreProperties>
</file>