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66" r:id="rId4"/>
    <p:sldId id="267" r:id="rId5"/>
    <p:sldId id="268" r:id="rId6"/>
    <p:sldId id="269" r:id="rId7"/>
    <p:sldId id="270" r:id="rId8"/>
    <p:sldId id="271" r:id="rId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C4F"/>
    <a:srgbClr val="627F1F"/>
    <a:srgbClr val="637F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3AE11-5BD2-4343-A23C-1424DEAF798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3973F-C320-4EF2-BB5F-71F0CB746D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733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B5DF-3B29-470F-9EAD-E43DAD4F6580}" type="datetime1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7E3D-19A1-4ED2-9B6C-4A3DD4CFF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767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A79C-6CA6-4436-BAC4-CE4BC8DBFCB2}" type="datetime1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7E3D-19A1-4ED2-9B6C-4A3DD4CFF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852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A585-BA87-475B-9696-C952907BA9C6}" type="datetime1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7E3D-19A1-4ED2-9B6C-4A3DD4CFF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455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237A-40B0-4E07-8387-828E1B12EDF5}" type="datetime1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7E3D-19A1-4ED2-9B6C-4A3DD4CFF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520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C6C2C-374A-4CA0-BFF6-AFC4985B92D6}" type="datetime1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7E3D-19A1-4ED2-9B6C-4A3DD4CFF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95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4FE91-64DF-4BAB-8006-F1883FCBCA76}" type="datetime1">
              <a:rPr lang="ru-RU" smtClean="0"/>
              <a:pPr/>
              <a:t>18.09.2017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7E3D-19A1-4ED2-9B6C-4A3DD4CFF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408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5CE7F-AC2C-4EE8-883D-18453D3DA73A}" type="datetime1">
              <a:rPr lang="ru-RU" smtClean="0"/>
              <a:pPr/>
              <a:t>18.09.2017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7E3D-19A1-4ED2-9B6C-4A3DD4CFF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442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6189-93F1-4FFB-A711-D89465EE9FFD}" type="datetime1">
              <a:rPr lang="ru-RU" smtClean="0"/>
              <a:pPr/>
              <a:t>18.09.2017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7E3D-19A1-4ED2-9B6C-4A3DD4CFF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57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2870-7A9B-46F4-9455-B8AF35CAC931}" type="datetime1">
              <a:rPr lang="ru-RU" smtClean="0"/>
              <a:pPr/>
              <a:t>18.09.2017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7E3D-19A1-4ED2-9B6C-4A3DD4CFF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049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FBA60-5F63-4CDB-866A-21E8CC472C53}" type="datetime1">
              <a:rPr lang="ru-RU" smtClean="0"/>
              <a:pPr/>
              <a:t>18.09.2017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7E3D-19A1-4ED2-9B6C-4A3DD4CFF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10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0412-0ABA-4323-8EFD-27B45F948C0F}" type="datetime1">
              <a:rPr lang="ru-RU" smtClean="0"/>
              <a:pPr/>
              <a:t>18.09.2017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7E3D-19A1-4ED2-9B6C-4A3DD4CFF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016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E09A8-79A7-46CF-B566-292F8046B4F9}" type="datetime1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37E3D-19A1-4ED2-9B6C-4A3DD4CFF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051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3536" y="3551068"/>
            <a:ext cx="9144000" cy="2199033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FS Joey Pro"/>
                <a:cs typeface="FS Joey Pro"/>
              </a:rPr>
              <a:t>КАМПАНИЯ ПО ПРИКРЕПЛЕНИЮ ГРАЖДАН</a:t>
            </a:r>
            <a:br>
              <a:rPr lang="ru-RU" sz="4000" b="1" dirty="0">
                <a:solidFill>
                  <a:schemeClr val="bg1"/>
                </a:solidFill>
                <a:latin typeface="FS Joey Pro"/>
                <a:cs typeface="FS Joey Pro"/>
              </a:rPr>
            </a:br>
            <a:r>
              <a:rPr lang="ru-RU" sz="1800" b="1" dirty="0">
                <a:solidFill>
                  <a:schemeClr val="bg1"/>
                </a:solidFill>
                <a:latin typeface="FS Joey Pro"/>
                <a:cs typeface="FS Joey Pro"/>
              </a:rPr>
              <a:t> </a:t>
            </a:r>
            <a:br>
              <a:rPr lang="ru-RU" sz="1800" b="1" dirty="0">
                <a:solidFill>
                  <a:schemeClr val="bg1"/>
                </a:solidFill>
                <a:latin typeface="FS Joey Pro"/>
                <a:cs typeface="FS Joey Pro"/>
              </a:rPr>
            </a:br>
            <a:r>
              <a:rPr lang="ru-RU" sz="2000" b="1" dirty="0">
                <a:solidFill>
                  <a:schemeClr val="bg1"/>
                </a:solidFill>
                <a:latin typeface="FS Joey Pro"/>
                <a:cs typeface="FS Joey Pro"/>
              </a:rPr>
              <a:t>к  субъектам здравоохранения, оказывающим ПСМП</a:t>
            </a:r>
            <a:br>
              <a:rPr lang="ru-RU" sz="4000" b="1" dirty="0">
                <a:solidFill>
                  <a:schemeClr val="bg1"/>
                </a:solidFill>
                <a:latin typeface="FS Joey Pro"/>
                <a:cs typeface="FS Joey Pro"/>
              </a:rPr>
            </a:br>
            <a:br>
              <a:rPr lang="ru-RU" sz="4000" b="1" dirty="0">
                <a:solidFill>
                  <a:schemeClr val="bg1"/>
                </a:solidFill>
                <a:latin typeface="FS Joey Pro"/>
                <a:cs typeface="FS Joey Pro"/>
              </a:rPr>
            </a:br>
            <a:r>
              <a:rPr lang="ru-RU" sz="3100" dirty="0">
                <a:solidFill>
                  <a:schemeClr val="bg1"/>
                </a:solidFill>
                <a:latin typeface="FS Joey Pro"/>
                <a:cs typeface="FS Joey Pro"/>
              </a:rPr>
              <a:t>15 сентября – 15 ноября 2017 года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147" y="718026"/>
            <a:ext cx="2132223" cy="222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75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778826" y="195918"/>
            <a:ext cx="8790753" cy="769793"/>
          </a:xfrm>
        </p:spPr>
        <p:txBody>
          <a:bodyPr>
            <a:noAutofit/>
          </a:bodyPr>
          <a:lstStyle/>
          <a:p>
            <a:pPr algn="r"/>
            <a:r>
              <a:rPr lang="ru-RU" sz="2500" b="1" dirty="0">
                <a:solidFill>
                  <a:srgbClr val="0E2C4F"/>
                </a:solidFill>
                <a:latin typeface="FS Joey Pro"/>
                <a:cs typeface="FS Joey Pro"/>
              </a:rPr>
              <a:t>НЕОБХОДИМЫЕ ДОКУМЕНТЫ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764542" y="6356350"/>
            <a:ext cx="2743200" cy="365125"/>
          </a:xfrm>
        </p:spPr>
        <p:txBody>
          <a:bodyPr/>
          <a:lstStyle/>
          <a:p>
            <a:fld id="{93637E3D-19A1-4ED2-9B6C-4A3DD4CFF281}" type="slidenum">
              <a:rPr lang="ru-RU" sz="1400" b="1" smtClean="0">
                <a:solidFill>
                  <a:srgbClr val="0E2C4F"/>
                </a:solidFill>
                <a:latin typeface="FS Joey Pro"/>
                <a:cs typeface="FS Joey Pro"/>
              </a:rPr>
              <a:pPr/>
              <a:t>2</a:t>
            </a:fld>
            <a:endParaRPr lang="ru-RU" sz="1400" b="1" dirty="0">
              <a:solidFill>
                <a:srgbClr val="0E2C4F"/>
              </a:solidFill>
              <a:latin typeface="FS Joey Pro"/>
              <a:cs typeface="FS Joey Pro"/>
            </a:endParaRPr>
          </a:p>
        </p:txBody>
      </p:sp>
      <p:sp>
        <p:nvSpPr>
          <p:cNvPr id="12" name="AutoShape 18" descr="Image result for байтерек логотип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1135242" y="6349703"/>
            <a:ext cx="51315" cy="521125"/>
          </a:xfrm>
          <a:prstGeom prst="rect">
            <a:avLst/>
          </a:prstGeom>
          <a:solidFill>
            <a:srgbClr val="637F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63138" y="4179364"/>
            <a:ext cx="1125780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>
                <a:ln>
                  <a:noFill/>
                </a:ln>
                <a:solidFill>
                  <a:srgbClr val="637F22"/>
                </a:solidFill>
                <a:effectLst/>
                <a:latin typeface="FS Joey Pro"/>
                <a:ea typeface="Calibri" pitchFamily="34" charset="0"/>
                <a:cs typeface="Times New Roman" pitchFamily="18" charset="0"/>
              </a:rPr>
              <a:t>ИНЫХ ДОКУМЕНТОВ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637F22"/>
                </a:solidFill>
                <a:effectLst/>
                <a:latin typeface="FS Joey Pro"/>
                <a:ea typeface="Calibri" pitchFamily="34" charset="0"/>
                <a:cs typeface="Times New Roman" pitchFamily="18" charset="0"/>
              </a:rPr>
              <a:t>, СОГЛАСНО ПРАВИЛАМ ПРИКРЕПЛЕНИЯ ГРАЖДАН К ОРГАНИЗАЦИЯМ ПЕРВИЧНОЙ МЕДИКО-САНИТАРНОЙ ПОМОЩИ, УТВЕРЖДЕННЫМИ ПРИКАЗОМ МИНИСТРА ЗДРАВООХРАНЕНИЯ И СОЦИАЛЬНОГО РАЗВИТИЯ РЕСПУБЛИКИ КАЗАХСТАН ОТ 28 АПРЕЛЯ 2015 ГОДА № 281, </a:t>
            </a:r>
            <a:r>
              <a:rPr kumimoji="0" lang="ru-RU" sz="2000" b="1" i="0" u="sng" strike="noStrike" cap="none" normalizeH="0" baseline="0" dirty="0">
                <a:ln>
                  <a:noFill/>
                </a:ln>
                <a:solidFill>
                  <a:srgbClr val="637F22"/>
                </a:solidFill>
                <a:effectLst/>
                <a:latin typeface="FS Joey Pro"/>
                <a:ea typeface="Calibri" pitchFamily="34" charset="0"/>
                <a:cs typeface="Times New Roman" pitchFamily="18" charset="0"/>
              </a:rPr>
              <a:t>ПРЕДОСТАВЛЯТЬ НЕ ТРЕБУЕТСЯ</a:t>
            </a:r>
            <a:endParaRPr kumimoji="0" lang="ru-RU" sz="2000" b="0" i="0" u="sng" strike="noStrike" cap="none" normalizeH="0" baseline="0" dirty="0">
              <a:ln>
                <a:noFill/>
              </a:ln>
              <a:solidFill>
                <a:srgbClr val="637F22"/>
              </a:solidFill>
              <a:effectLst/>
              <a:latin typeface="FS Joey Pro"/>
              <a:cs typeface="Arial" pitchFamily="34" charset="0"/>
            </a:endParaRPr>
          </a:p>
        </p:txBody>
      </p:sp>
      <p:sp>
        <p:nvSpPr>
          <p:cNvPr id="16" name="Заголовок 4"/>
          <p:cNvSpPr txBox="1">
            <a:spLocks/>
          </p:cNvSpPr>
          <p:nvPr/>
        </p:nvSpPr>
        <p:spPr>
          <a:xfrm>
            <a:off x="2729346" y="1496291"/>
            <a:ext cx="9288483" cy="2101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0E2C4F"/>
                </a:solidFill>
                <a:effectLst/>
                <a:uLnTx/>
                <a:uFillTx/>
                <a:latin typeface="FS Joey Pro"/>
                <a:ea typeface="+mj-ea"/>
                <a:cs typeface="FS Joey Pro"/>
              </a:rPr>
              <a:t> Документ, удостоверяющий личность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srgbClr val="0E2C4F"/>
              </a:solidFill>
              <a:effectLst/>
              <a:uLnTx/>
              <a:uFillTx/>
              <a:latin typeface="FS Joey Pro"/>
              <a:ea typeface="+mj-ea"/>
              <a:cs typeface="FS Joey Pro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500" b="1" dirty="0">
                <a:solidFill>
                  <a:srgbClr val="0E2C4F"/>
                </a:solidFill>
                <a:latin typeface="FS Joey Pro"/>
                <a:ea typeface="+mj-ea"/>
                <a:cs typeface="FS Joey Pro"/>
              </a:rPr>
              <a:t> Заявление в свободной форме на имя главного врача.</a:t>
            </a:r>
            <a:endParaRPr lang="en-US" sz="2500" b="1" dirty="0">
              <a:solidFill>
                <a:srgbClr val="0E2C4F"/>
              </a:solidFill>
              <a:latin typeface="FS Joey Pro"/>
              <a:ea typeface="+mj-ea"/>
              <a:cs typeface="FS Joey Pro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500" b="1" dirty="0">
                <a:solidFill>
                  <a:srgbClr val="0E2C4F"/>
                </a:solidFill>
                <a:latin typeface="FS Joey Pro"/>
                <a:ea typeface="+mj-ea"/>
                <a:cs typeface="FS Joey Pro"/>
              </a:rPr>
              <a:t> </a:t>
            </a:r>
            <a:r>
              <a:rPr lang="ru-RU" sz="2500" i="1" dirty="0">
                <a:solidFill>
                  <a:srgbClr val="0E2C4F"/>
                </a:solidFill>
                <a:latin typeface="FS Joey Pro"/>
                <a:ea typeface="+mj-ea"/>
                <a:cs typeface="FS Joey Pro"/>
              </a:rPr>
              <a:t>заявление человек может написать сразу в поликлинике</a:t>
            </a:r>
            <a:endParaRPr kumimoji="0" lang="ru-RU" sz="2500" i="1" u="none" strike="noStrike" kern="1200" cap="none" spc="0" normalizeH="0" baseline="0" noProof="0" dirty="0">
              <a:ln>
                <a:noFill/>
              </a:ln>
              <a:solidFill>
                <a:srgbClr val="0E2C4F"/>
              </a:solidFill>
              <a:effectLst/>
              <a:uLnTx/>
              <a:uFillTx/>
              <a:latin typeface="FS Joey Pro"/>
              <a:ea typeface="+mj-ea"/>
              <a:cs typeface="FS Joey Pro"/>
            </a:endParaRPr>
          </a:p>
        </p:txBody>
      </p:sp>
      <p:pic>
        <p:nvPicPr>
          <p:cNvPr id="7171" name="Picture 3" descr="Картинки по запросу id card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403" y="1622960"/>
            <a:ext cx="1674420" cy="1674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7780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640779" y="290920"/>
            <a:ext cx="5964425" cy="769793"/>
          </a:xfrm>
        </p:spPr>
        <p:txBody>
          <a:bodyPr>
            <a:noAutofit/>
          </a:bodyPr>
          <a:lstStyle/>
          <a:p>
            <a:pPr algn="r"/>
            <a:r>
              <a:rPr lang="ru-RU" sz="2500" b="1" dirty="0">
                <a:solidFill>
                  <a:srgbClr val="0E2C4F"/>
                </a:solidFill>
                <a:latin typeface="FS Joey Pro"/>
                <a:cs typeface="FS Joey Pro"/>
              </a:rPr>
              <a:t>ПРАВО СВОБОДНОГО ВЫБОРА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764542" y="6356350"/>
            <a:ext cx="2743200" cy="365125"/>
          </a:xfrm>
        </p:spPr>
        <p:txBody>
          <a:bodyPr/>
          <a:lstStyle/>
          <a:p>
            <a:fld id="{93637E3D-19A1-4ED2-9B6C-4A3DD4CFF281}" type="slidenum">
              <a:rPr lang="ru-RU" sz="1400" b="1" smtClean="0">
                <a:solidFill>
                  <a:srgbClr val="0E2C4F"/>
                </a:solidFill>
                <a:latin typeface="FS Joey Pro"/>
                <a:cs typeface="FS Joey Pro"/>
              </a:rPr>
              <a:pPr/>
              <a:t>3</a:t>
            </a:fld>
            <a:endParaRPr lang="ru-RU" sz="1400" b="1" dirty="0">
              <a:solidFill>
                <a:srgbClr val="0E2C4F"/>
              </a:solidFill>
              <a:latin typeface="FS Joey Pro"/>
              <a:cs typeface="FS Joey Pro"/>
            </a:endParaRPr>
          </a:p>
        </p:txBody>
      </p:sp>
      <p:sp>
        <p:nvSpPr>
          <p:cNvPr id="12" name="AutoShape 18" descr="Image result for байтерек логотип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1135242" y="6349703"/>
            <a:ext cx="51315" cy="521125"/>
          </a:xfrm>
          <a:prstGeom prst="rect">
            <a:avLst/>
          </a:prstGeom>
          <a:solidFill>
            <a:srgbClr val="637F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4"/>
          <p:cNvSpPr txBox="1">
            <a:spLocks/>
          </p:cNvSpPr>
          <p:nvPr/>
        </p:nvSpPr>
        <p:spPr>
          <a:xfrm>
            <a:off x="427510" y="3289465"/>
            <a:ext cx="8478984" cy="3028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ru-RU" sz="2800" dirty="0">
              <a:solidFill>
                <a:srgbClr val="637F22"/>
              </a:solidFill>
              <a:latin typeface="FS Joey Pro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400" dirty="0">
                <a:solidFill>
                  <a:srgbClr val="637F22"/>
                </a:solidFill>
                <a:latin typeface="FS Joey Pro"/>
              </a:rPr>
              <a:t>Однако, в случае выбора поликлиники, расположенной в городе или поселке, на расстоянии более 15-20 минут шаговой доступности от места проживания пациента, важно </a:t>
            </a:r>
            <a:r>
              <a:rPr lang="ru-RU" sz="2400" b="1" u="sng" dirty="0">
                <a:solidFill>
                  <a:srgbClr val="637F22"/>
                </a:solidFill>
                <a:latin typeface="FS Joey Pro"/>
              </a:rPr>
              <a:t>предупредить его о невозможности вызова врача</a:t>
            </a:r>
            <a:r>
              <a:rPr lang="ru-RU" sz="2400" dirty="0">
                <a:solidFill>
                  <a:srgbClr val="637F22"/>
                </a:solidFill>
                <a:latin typeface="FS Joey Pro"/>
              </a:rPr>
              <a:t> для медицинского обслуживания на дому.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500" i="1" u="none" strike="noStrike" kern="1200" cap="none" spc="0" normalizeH="0" baseline="0" noProof="0" dirty="0">
              <a:ln>
                <a:noFill/>
              </a:ln>
              <a:solidFill>
                <a:srgbClr val="0E2C4F"/>
              </a:solidFill>
              <a:effectLst/>
              <a:uLnTx/>
              <a:uFillTx/>
              <a:latin typeface="FS Joey Pro"/>
              <a:ea typeface="+mj-ea"/>
              <a:cs typeface="FS Joey Pro"/>
            </a:endParaRPr>
          </a:p>
        </p:txBody>
      </p:sp>
      <p:pic>
        <p:nvPicPr>
          <p:cNvPr id="22531" name="Picture 3" descr="Картинки по запросу hospital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67066" y="3705099"/>
            <a:ext cx="2635571" cy="237201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816926" y="1448792"/>
            <a:ext cx="7980218" cy="1995052"/>
          </a:xfrm>
          <a:prstGeom prst="rect">
            <a:avLst/>
          </a:prstGeom>
          <a:noFill/>
          <a:ln w="76200">
            <a:solidFill>
              <a:srgbClr val="637F2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967344" y="1571971"/>
            <a:ext cx="7794173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800" b="1" dirty="0">
                <a:solidFill>
                  <a:srgbClr val="0E2C4F"/>
                </a:solidFill>
                <a:latin typeface="FS Joey Pro"/>
              </a:rPr>
              <a:t>Человек имеет право свободного выбора организации ПМСП в пределах одной административно-территориальной единицы, т.е. города, поселка, села. </a:t>
            </a:r>
          </a:p>
        </p:txBody>
      </p:sp>
    </p:spTree>
    <p:extLst>
      <p:ext uri="{BB962C8B-B14F-4D97-AF65-F5344CB8AC3E}">
        <p14:creationId xmlns:p14="http://schemas.microsoft.com/office/powerpoint/2010/main" val="2867780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778826" y="195918"/>
            <a:ext cx="8790753" cy="769793"/>
          </a:xfrm>
        </p:spPr>
        <p:txBody>
          <a:bodyPr>
            <a:noAutofit/>
          </a:bodyPr>
          <a:lstStyle/>
          <a:p>
            <a:pPr algn="r"/>
            <a:r>
              <a:rPr lang="ru-RU" sz="2500" b="1" dirty="0">
                <a:solidFill>
                  <a:srgbClr val="0E2C4F"/>
                </a:solidFill>
                <a:latin typeface="FS Joey Pro"/>
                <a:cs typeface="FS Joey Pro"/>
              </a:rPr>
              <a:t>СПОСОБЫ ПРИКРЕПЛЕНИЯ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764542" y="6356350"/>
            <a:ext cx="2743200" cy="365125"/>
          </a:xfrm>
        </p:spPr>
        <p:txBody>
          <a:bodyPr/>
          <a:lstStyle/>
          <a:p>
            <a:fld id="{93637E3D-19A1-4ED2-9B6C-4A3DD4CFF281}" type="slidenum">
              <a:rPr lang="ru-RU" sz="1400" b="1" smtClean="0">
                <a:solidFill>
                  <a:srgbClr val="0E2C4F"/>
                </a:solidFill>
                <a:latin typeface="FS Joey Pro"/>
                <a:cs typeface="FS Joey Pro"/>
              </a:rPr>
              <a:pPr/>
              <a:t>4</a:t>
            </a:fld>
            <a:endParaRPr lang="ru-RU" sz="1400" b="1" dirty="0">
              <a:solidFill>
                <a:srgbClr val="0E2C4F"/>
              </a:solidFill>
              <a:latin typeface="FS Joey Pro"/>
              <a:cs typeface="FS Joey Pro"/>
            </a:endParaRPr>
          </a:p>
        </p:txBody>
      </p:sp>
      <p:sp>
        <p:nvSpPr>
          <p:cNvPr id="12" name="AutoShape 18" descr="Image result for байтерек логотип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1135242" y="6349703"/>
            <a:ext cx="51315" cy="521125"/>
          </a:xfrm>
          <a:prstGeom prst="rect">
            <a:avLst/>
          </a:prstGeom>
          <a:solidFill>
            <a:srgbClr val="637F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4"/>
          <p:cNvSpPr txBox="1">
            <a:spLocks/>
          </p:cNvSpPr>
          <p:nvPr/>
        </p:nvSpPr>
        <p:spPr>
          <a:xfrm>
            <a:off x="4631378" y="4085111"/>
            <a:ext cx="6412675" cy="1781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ru-RU" sz="2800" dirty="0">
                <a:solidFill>
                  <a:srgbClr val="0E2C4F"/>
                </a:solidFill>
                <a:latin typeface="FS Joey Pro"/>
              </a:rPr>
              <a:t>При прикреплении посредством </a:t>
            </a:r>
            <a:r>
              <a:rPr lang="en-US" sz="2800" dirty="0" err="1">
                <a:solidFill>
                  <a:srgbClr val="0E2C4F"/>
                </a:solidFill>
                <a:latin typeface="FS Joey Pro"/>
              </a:rPr>
              <a:t>egov</a:t>
            </a:r>
            <a:r>
              <a:rPr lang="ru-RU" sz="2800" dirty="0">
                <a:solidFill>
                  <a:srgbClr val="0E2C4F"/>
                </a:solidFill>
                <a:latin typeface="FS Joey Pro"/>
              </a:rPr>
              <a:t>.</a:t>
            </a:r>
            <a:r>
              <a:rPr lang="en-US" sz="2800" dirty="0" err="1">
                <a:solidFill>
                  <a:srgbClr val="0E2C4F"/>
                </a:solidFill>
                <a:latin typeface="FS Joey Pro"/>
              </a:rPr>
              <a:t>kz</a:t>
            </a:r>
            <a:r>
              <a:rPr lang="ru-RU" sz="2800" dirty="0">
                <a:solidFill>
                  <a:srgbClr val="0E2C4F"/>
                </a:solidFill>
                <a:latin typeface="FS Joey Pro"/>
              </a:rPr>
              <a:t> поликлиника принимает решение о прикреплении и подтверждает в течение 1 дня.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78773" y="1425039"/>
            <a:ext cx="6733309" cy="2268187"/>
          </a:xfrm>
          <a:prstGeom prst="rect">
            <a:avLst/>
          </a:prstGeom>
          <a:noFill/>
          <a:ln w="76200">
            <a:solidFill>
              <a:srgbClr val="637F2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85652" y="1591293"/>
            <a:ext cx="646706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srgbClr val="0E2C4F"/>
                </a:solidFill>
                <a:latin typeface="FS Joey Pro"/>
              </a:rPr>
              <a:t>При непосредственном обращении пациента в поликлинику талон прикрепления выдается сразу в регистратуре в случае прикрепления.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368140" y="3940628"/>
            <a:ext cx="6733309" cy="2268187"/>
          </a:xfrm>
          <a:prstGeom prst="rect">
            <a:avLst/>
          </a:prstGeom>
          <a:noFill/>
          <a:ln w="76200">
            <a:solidFill>
              <a:srgbClr val="637F2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54" name="Picture 2" descr="Картинки по запросу ego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3737" y="4292950"/>
            <a:ext cx="1981983" cy="1869671"/>
          </a:xfrm>
          <a:prstGeom prst="rect">
            <a:avLst/>
          </a:prstGeom>
          <a:noFill/>
        </p:spPr>
      </p:pic>
      <p:pic>
        <p:nvPicPr>
          <p:cNvPr id="23556" name="Picture 4" descr="Картинки по запросу patient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8920" y="1543792"/>
            <a:ext cx="2030681" cy="20306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7780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778826" y="195918"/>
            <a:ext cx="8790753" cy="769793"/>
          </a:xfrm>
        </p:spPr>
        <p:txBody>
          <a:bodyPr>
            <a:noAutofit/>
          </a:bodyPr>
          <a:lstStyle/>
          <a:p>
            <a:pPr algn="r"/>
            <a:r>
              <a:rPr lang="ru-RU" sz="2500" b="1" dirty="0">
                <a:solidFill>
                  <a:srgbClr val="0E2C4F"/>
                </a:solidFill>
                <a:latin typeface="FS Joey Pro"/>
                <a:cs typeface="FS Joey Pro"/>
              </a:rPr>
              <a:t>ОТКАЗ В ПРИКРЕПЛЕНИИ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764542" y="6356350"/>
            <a:ext cx="2743200" cy="365125"/>
          </a:xfrm>
        </p:spPr>
        <p:txBody>
          <a:bodyPr/>
          <a:lstStyle/>
          <a:p>
            <a:fld id="{93637E3D-19A1-4ED2-9B6C-4A3DD4CFF281}" type="slidenum">
              <a:rPr lang="ru-RU" sz="1400" b="1" smtClean="0">
                <a:solidFill>
                  <a:srgbClr val="0E2C4F"/>
                </a:solidFill>
                <a:latin typeface="FS Joey Pro"/>
                <a:cs typeface="FS Joey Pro"/>
              </a:rPr>
              <a:pPr/>
              <a:t>5</a:t>
            </a:fld>
            <a:endParaRPr lang="ru-RU" sz="1400" b="1" dirty="0">
              <a:solidFill>
                <a:srgbClr val="0E2C4F"/>
              </a:solidFill>
              <a:latin typeface="FS Joey Pro"/>
              <a:cs typeface="FS Joey Pro"/>
            </a:endParaRPr>
          </a:p>
        </p:txBody>
      </p:sp>
      <p:sp>
        <p:nvSpPr>
          <p:cNvPr id="12" name="AutoShape 18" descr="Image result for байтерек логотип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1135242" y="6349703"/>
            <a:ext cx="51315" cy="521125"/>
          </a:xfrm>
          <a:prstGeom prst="rect">
            <a:avLst/>
          </a:prstGeom>
          <a:solidFill>
            <a:srgbClr val="637F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93174" y="1282534"/>
            <a:ext cx="84196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E2C4F"/>
                </a:solidFill>
                <a:latin typeface="FS Joey Pro"/>
              </a:rPr>
              <a:t>Если организация ПСМП отказывает гражданину в прикреплении, то она обязана предоставить гражданину </a:t>
            </a:r>
            <a:r>
              <a:rPr lang="ru-RU" sz="2400" b="1" dirty="0">
                <a:solidFill>
                  <a:srgbClr val="0E2C4F"/>
                </a:solidFill>
                <a:latin typeface="FS Joey Pro"/>
              </a:rPr>
              <a:t>мотивированный отказ</a:t>
            </a:r>
            <a:endParaRPr lang="ru-RU" sz="2400" dirty="0">
              <a:solidFill>
                <a:srgbClr val="0E2C4F"/>
              </a:solidFill>
              <a:latin typeface="FS Joey Pro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20691" y="2885704"/>
            <a:ext cx="4621481" cy="3610097"/>
          </a:xfrm>
          <a:prstGeom prst="rect">
            <a:avLst/>
          </a:prstGeom>
          <a:noFill/>
          <a:ln w="76200">
            <a:solidFill>
              <a:srgbClr val="637F2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183574" y="2895600"/>
            <a:ext cx="4621481" cy="3610097"/>
          </a:xfrm>
          <a:prstGeom prst="rect">
            <a:avLst/>
          </a:prstGeom>
          <a:noFill/>
          <a:ln w="76200">
            <a:solidFill>
              <a:srgbClr val="637F2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330038" y="2932562"/>
            <a:ext cx="4168237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637F22"/>
                </a:solidFill>
                <a:effectLst/>
                <a:latin typeface="FS Joey Pro"/>
                <a:ea typeface="Calibri" pitchFamily="34" charset="0"/>
                <a:cs typeface="Times New Roman" pitchFamily="18" charset="0"/>
              </a:rPr>
              <a:t>Случай 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S Joey Pro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E2C4F"/>
                </a:solidFill>
                <a:effectLst/>
                <a:latin typeface="FS Joey Pro"/>
                <a:ea typeface="Calibri" pitchFamily="34" charset="0"/>
                <a:cs typeface="Times New Roman" pitchFamily="18" charset="0"/>
              </a:rPr>
              <a:t>Если количество прикрепленных к поликлинике превысило максимально возможное количество - 2 тыс. чел. на одного врача ПМСП, и обратившийся не проживает на территории ее обслуживания или на расстоянии более 15-20 минут шаговой доступности.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E2C4F"/>
              </a:solidFill>
              <a:effectLst/>
              <a:latin typeface="FS Joey Pro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6422574" y="3261128"/>
            <a:ext cx="416823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637F22"/>
                </a:solidFill>
                <a:effectLst/>
                <a:latin typeface="FS Joey Pro"/>
                <a:ea typeface="Calibri" pitchFamily="34" charset="0"/>
                <a:cs typeface="Times New Roman" pitchFamily="18" charset="0"/>
              </a:rPr>
              <a:t>Случай 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S Joey Pro"/>
              <a:cs typeface="Arial" pitchFamily="34" charset="0"/>
            </a:endParaRPr>
          </a:p>
          <a:p>
            <a:pPr algn="ctr"/>
            <a:r>
              <a:rPr lang="ru-RU" sz="2000" dirty="0">
                <a:solidFill>
                  <a:srgbClr val="0E2C4F"/>
                </a:solidFill>
                <a:latin typeface="FS Joey Pro"/>
              </a:rPr>
              <a:t>Если обратившийся не  проживает на территории обслуживания поликлиники и не согласен отказаться от услуги вызова врача на дом</a:t>
            </a:r>
          </a:p>
        </p:txBody>
      </p:sp>
    </p:spTree>
    <p:extLst>
      <p:ext uri="{BB962C8B-B14F-4D97-AF65-F5344CB8AC3E}">
        <p14:creationId xmlns:p14="http://schemas.microsoft.com/office/powerpoint/2010/main" val="2867780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778826" y="195918"/>
            <a:ext cx="8790753" cy="769793"/>
          </a:xfrm>
        </p:spPr>
        <p:txBody>
          <a:bodyPr>
            <a:noAutofit/>
          </a:bodyPr>
          <a:lstStyle/>
          <a:p>
            <a:pPr algn="r"/>
            <a:r>
              <a:rPr lang="ru-RU" sz="2500" b="1" dirty="0">
                <a:solidFill>
                  <a:srgbClr val="0E2C4F"/>
                </a:solidFill>
                <a:latin typeface="FS Joey Pro"/>
                <a:cs typeface="FS Joey Pro"/>
              </a:rPr>
              <a:t>ЧТО ВАЖНО ЗНАТЬ</a:t>
            </a:r>
          </a:p>
        </p:txBody>
      </p:sp>
      <p:sp>
        <p:nvSpPr>
          <p:cNvPr id="12" name="AutoShape 18" descr="Image result for байтерек логотип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1135242" y="6349703"/>
            <a:ext cx="51315" cy="521125"/>
          </a:xfrm>
          <a:prstGeom prst="rect">
            <a:avLst/>
          </a:prstGeom>
          <a:solidFill>
            <a:srgbClr val="637F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15637" y="1662546"/>
            <a:ext cx="475013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2400" dirty="0">
                <a:solidFill>
                  <a:srgbClr val="0E2C4F"/>
                </a:solidFill>
                <a:latin typeface="FS Joey Pro"/>
              </a:rPr>
              <a:t>	Если гражданин проживает на территории обслуживания этой поликлиники, и других организаций ПМСП, включенных в базу данных, в этом районе нет, то поликлиника  </a:t>
            </a:r>
            <a:r>
              <a:rPr lang="ru-RU" sz="2400" b="1" u="sng" dirty="0">
                <a:solidFill>
                  <a:srgbClr val="0E2C4F"/>
                </a:solidFill>
                <a:latin typeface="FS Joey Pro"/>
              </a:rPr>
              <a:t>не имеет права</a:t>
            </a:r>
            <a:r>
              <a:rPr lang="ru-RU" sz="2400" dirty="0">
                <a:solidFill>
                  <a:srgbClr val="0E2C4F"/>
                </a:solidFill>
                <a:latin typeface="FS Joey Pro"/>
              </a:rPr>
              <a:t> отказать в прикреплении, даже если количество прикрепленных превысило норму.</a:t>
            </a:r>
          </a:p>
          <a:p>
            <a:pPr marL="514350" indent="-514350" algn="ctr"/>
            <a:r>
              <a:rPr lang="ru-RU" sz="2400" dirty="0">
                <a:solidFill>
                  <a:srgbClr val="0E2C4F"/>
                </a:solidFill>
                <a:latin typeface="FS Joey Pro"/>
              </a:rPr>
              <a:t> </a:t>
            </a:r>
          </a:p>
        </p:txBody>
      </p:sp>
      <p:pic>
        <p:nvPicPr>
          <p:cNvPr id="25602" name="Picture 2" descr="Картинки по запросу exclamation point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9460" y="2660073"/>
            <a:ext cx="1905000" cy="190500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306779" y="1377538"/>
            <a:ext cx="5108369" cy="4868883"/>
          </a:xfrm>
          <a:prstGeom prst="rect">
            <a:avLst/>
          </a:prstGeom>
          <a:noFill/>
          <a:ln w="76200">
            <a:solidFill>
              <a:srgbClr val="0E2C4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757058" y="1363681"/>
            <a:ext cx="4500749" cy="2567052"/>
          </a:xfrm>
          <a:prstGeom prst="rect">
            <a:avLst/>
          </a:prstGeom>
          <a:noFill/>
          <a:ln w="76200">
            <a:solidFill>
              <a:srgbClr val="0E2C4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707581" y="1482436"/>
            <a:ext cx="45739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2400" dirty="0">
                <a:solidFill>
                  <a:srgbClr val="0E2C4F"/>
                </a:solidFill>
                <a:latin typeface="FS Joey Pro"/>
              </a:rPr>
              <a:t>	Иностранцы и лица без гражданства, постоянно проживающие в Казахстане, </a:t>
            </a:r>
            <a:r>
              <a:rPr lang="ru-RU" sz="2400" b="1" u="sng" dirty="0">
                <a:solidFill>
                  <a:srgbClr val="0E2C4F"/>
                </a:solidFill>
                <a:latin typeface="FS Joey Pro"/>
              </a:rPr>
              <a:t>прикрепляются беспрепятственно</a:t>
            </a:r>
            <a:endParaRPr lang="ru-RU" sz="2400" dirty="0">
              <a:solidFill>
                <a:srgbClr val="0E2C4F"/>
              </a:solidFill>
              <a:latin typeface="FS Joey Pro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07577" y="4346368"/>
            <a:ext cx="4550231" cy="1442852"/>
          </a:xfrm>
          <a:prstGeom prst="rect">
            <a:avLst/>
          </a:prstGeom>
          <a:noFill/>
          <a:ln w="76200">
            <a:solidFill>
              <a:srgbClr val="0E2C4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863937" y="4488875"/>
            <a:ext cx="42157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2400" dirty="0">
                <a:solidFill>
                  <a:srgbClr val="0E2C4F"/>
                </a:solidFill>
                <a:latin typeface="FS Joey Pro"/>
              </a:rPr>
              <a:t>	Обслуживание – </a:t>
            </a:r>
          </a:p>
          <a:p>
            <a:pPr marL="514350" indent="-514350" algn="ctr"/>
            <a:r>
              <a:rPr lang="ru-RU" sz="2400" b="1" u="sng" dirty="0">
                <a:solidFill>
                  <a:srgbClr val="0E2C4F"/>
                </a:solidFill>
                <a:latin typeface="FS Joey Pro"/>
              </a:rPr>
              <a:t>с 1 января 2018 года</a:t>
            </a:r>
          </a:p>
          <a:p>
            <a:pPr marL="514350" indent="-514350" algn="ctr"/>
            <a:r>
              <a:rPr lang="ru-RU" sz="2400" dirty="0">
                <a:solidFill>
                  <a:srgbClr val="0E2C4F"/>
                </a:solidFill>
                <a:latin typeface="FS Joey Pro"/>
              </a:rPr>
              <a:t>(кроме случаев переезда)</a:t>
            </a:r>
          </a:p>
        </p:txBody>
      </p:sp>
    </p:spTree>
    <p:extLst>
      <p:ext uri="{BB962C8B-B14F-4D97-AF65-F5344CB8AC3E}">
        <p14:creationId xmlns:p14="http://schemas.microsoft.com/office/powerpoint/2010/main" val="2867780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778826" y="195918"/>
            <a:ext cx="8790753" cy="769793"/>
          </a:xfrm>
        </p:spPr>
        <p:txBody>
          <a:bodyPr>
            <a:noAutofit/>
          </a:bodyPr>
          <a:lstStyle/>
          <a:p>
            <a:pPr algn="r"/>
            <a:r>
              <a:rPr lang="ru-RU" sz="2500" b="1" dirty="0">
                <a:solidFill>
                  <a:srgbClr val="0E2C4F"/>
                </a:solidFill>
                <a:latin typeface="FS Joey Pro"/>
                <a:cs typeface="FS Joey Pro"/>
              </a:rPr>
              <a:t>ОБУЧЕНИЕ СОТРУДНИКОВ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764542" y="6356350"/>
            <a:ext cx="2743200" cy="365125"/>
          </a:xfrm>
        </p:spPr>
        <p:txBody>
          <a:bodyPr/>
          <a:lstStyle/>
          <a:p>
            <a:fld id="{93637E3D-19A1-4ED2-9B6C-4A3DD4CFF281}" type="slidenum">
              <a:rPr lang="ru-RU" sz="1400" b="1" smtClean="0">
                <a:solidFill>
                  <a:srgbClr val="0E2C4F"/>
                </a:solidFill>
                <a:latin typeface="FS Joey Pro"/>
                <a:cs typeface="FS Joey Pro"/>
              </a:rPr>
              <a:pPr/>
              <a:t>7</a:t>
            </a:fld>
            <a:endParaRPr lang="ru-RU" sz="1400" b="1" dirty="0">
              <a:solidFill>
                <a:srgbClr val="0E2C4F"/>
              </a:solidFill>
              <a:latin typeface="FS Joey Pro"/>
              <a:cs typeface="FS Joey Pro"/>
            </a:endParaRPr>
          </a:p>
        </p:txBody>
      </p:sp>
      <p:sp>
        <p:nvSpPr>
          <p:cNvPr id="12" name="AutoShape 18" descr="Image result for байтерек логотип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1135242" y="6349703"/>
            <a:ext cx="51315" cy="521125"/>
          </a:xfrm>
          <a:prstGeom prst="rect">
            <a:avLst/>
          </a:prstGeom>
          <a:solidFill>
            <a:srgbClr val="637F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83772" y="1911927"/>
            <a:ext cx="841960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>
                <a:solidFill>
                  <a:srgbClr val="0E2C4F"/>
                </a:solidFill>
                <a:latin typeface="FS Joey Pro"/>
              </a:rPr>
              <a:t>Проведите </a:t>
            </a:r>
            <a:r>
              <a:rPr lang="kk-KZ" sz="2800" b="1" u="sng" dirty="0">
                <a:solidFill>
                  <a:srgbClr val="0E2C4F"/>
                </a:solidFill>
                <a:latin typeface="FS Joey Pro"/>
              </a:rPr>
              <a:t>обучение сотрудников регистратур </a:t>
            </a:r>
            <a:r>
              <a:rPr lang="kk-KZ" sz="2800" b="1" dirty="0">
                <a:solidFill>
                  <a:srgbClr val="0E2C4F"/>
                </a:solidFill>
                <a:latin typeface="FS Joey Pro"/>
              </a:rPr>
              <a:t>в вашем учреждении касательно условий прикрепления.</a:t>
            </a:r>
          </a:p>
          <a:p>
            <a:endParaRPr lang="kk-KZ" sz="2800" b="1" dirty="0">
              <a:solidFill>
                <a:srgbClr val="0E2C4F"/>
              </a:solidFill>
              <a:latin typeface="FS Joey Pro"/>
            </a:endParaRPr>
          </a:p>
          <a:p>
            <a:r>
              <a:rPr lang="kk-KZ" sz="2800" b="1" dirty="0">
                <a:solidFill>
                  <a:srgbClr val="627F1F"/>
                </a:solidFill>
                <a:latin typeface="FS Joey Pro"/>
              </a:rPr>
              <a:t>Сотрудник регистратуры должен:</a:t>
            </a:r>
          </a:p>
          <a:p>
            <a:pPr>
              <a:buFont typeface="Arial" pitchFamily="34" charset="0"/>
              <a:buChar char="•"/>
            </a:pPr>
            <a:r>
              <a:rPr lang="kk-KZ" sz="2800" b="1" dirty="0">
                <a:solidFill>
                  <a:srgbClr val="0E2C4F"/>
                </a:solidFill>
                <a:latin typeface="FS Joey Pro"/>
              </a:rPr>
              <a:t> знать Правила прикрепления граждан к организациям ПМСП,</a:t>
            </a:r>
          </a:p>
          <a:p>
            <a:pPr>
              <a:buFont typeface="Arial" pitchFamily="34" charset="0"/>
              <a:buChar char="•"/>
            </a:pPr>
            <a:r>
              <a:rPr lang="kk-KZ" sz="2800" b="1" dirty="0">
                <a:solidFill>
                  <a:srgbClr val="0E2C4F"/>
                </a:solidFill>
                <a:latin typeface="FS Joey Pro"/>
              </a:rPr>
              <a:t> быть вежлив, клиентоориентирован,</a:t>
            </a:r>
          </a:p>
          <a:p>
            <a:pPr>
              <a:buFont typeface="Arial" pitchFamily="34" charset="0"/>
              <a:buChar char="•"/>
            </a:pPr>
            <a:r>
              <a:rPr lang="kk-KZ" sz="2800" b="1" dirty="0">
                <a:solidFill>
                  <a:srgbClr val="0E2C4F"/>
                </a:solidFill>
                <a:latin typeface="FS Joey Pro"/>
              </a:rPr>
              <a:t> исчерпывающе отвечать на вопросы  обратившихся по прикреплению.</a:t>
            </a:r>
            <a:endParaRPr lang="ru-RU" sz="2800" dirty="0">
              <a:solidFill>
                <a:srgbClr val="0E2C4F"/>
              </a:solidFill>
              <a:latin typeface="FS Joey Pro"/>
            </a:endParaRPr>
          </a:p>
        </p:txBody>
      </p:sp>
      <p:pic>
        <p:nvPicPr>
          <p:cNvPr id="27652" name="Picture 4" descr="Картинки по запросу reception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85860" y="3689267"/>
            <a:ext cx="2509653" cy="25096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7780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2913" y="2178823"/>
            <a:ext cx="9144000" cy="1873106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FS Joey Pro"/>
                <a:cs typeface="FS Joey Pro"/>
              </a:rPr>
              <a:t>СПАСИБО ЗА ВНИМАНИЕ!</a:t>
            </a:r>
            <a:br>
              <a:rPr lang="ru-RU" sz="4000" b="1" dirty="0">
                <a:solidFill>
                  <a:schemeClr val="bg1"/>
                </a:solidFill>
                <a:latin typeface="FS Joey Pro"/>
                <a:cs typeface="FS Joey Pro"/>
              </a:rPr>
            </a:br>
            <a:endParaRPr lang="ru-RU" sz="4000" b="1" dirty="0">
              <a:solidFill>
                <a:schemeClr val="bg1"/>
              </a:solidFill>
              <a:latin typeface="FS Joey Pro"/>
              <a:cs typeface="FS Joey Pro"/>
            </a:endParaRPr>
          </a:p>
        </p:txBody>
      </p:sp>
    </p:spTree>
    <p:extLst>
      <p:ext uri="{BB962C8B-B14F-4D97-AF65-F5344CB8AC3E}">
        <p14:creationId xmlns:p14="http://schemas.microsoft.com/office/powerpoint/2010/main" val="39314753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292</Words>
  <Application>Microsoft Office PowerPoint</Application>
  <PresentationFormat>Широкоэкранный</PresentationFormat>
  <Paragraphs>42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FS Joey Pro</vt:lpstr>
      <vt:lpstr>Times New Roman</vt:lpstr>
      <vt:lpstr>Тема Office</vt:lpstr>
      <vt:lpstr>КАМПАНИЯ ПО ПРИКРЕПЛЕНИЮ ГРАЖДАН   к  субъектам здравоохранения, оказывающим ПСМП  15 сентября – 15 ноября 2017 года</vt:lpstr>
      <vt:lpstr>НЕОБХОДИМЫЕ ДОКУМЕНТЫ</vt:lpstr>
      <vt:lpstr>ПРАВО СВОБОДНОГО ВЫБОРА</vt:lpstr>
      <vt:lpstr>СПОСОБЫ ПРИКРЕПЛЕНИЯ</vt:lpstr>
      <vt:lpstr>ОТКАЗ В ПРИКРЕПЛЕНИИ</vt:lpstr>
      <vt:lpstr>ЧТО ВАЖНО ЗНАТЬ</vt:lpstr>
      <vt:lpstr>ОБУЧЕНИЕ СОТРУДНИКОВ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реализации мер по внедрению обязательного социального медицинского страхования</dc:title>
  <dc:creator>Серик</dc:creator>
  <cp:lastModifiedBy>Айгерим Суинбаева</cp:lastModifiedBy>
  <cp:revision>61</cp:revision>
  <cp:lastPrinted>2017-09-18T08:30:04Z</cp:lastPrinted>
  <dcterms:created xsi:type="dcterms:W3CDTF">2017-07-24T09:17:38Z</dcterms:created>
  <dcterms:modified xsi:type="dcterms:W3CDTF">2017-09-18T08:38:30Z</dcterms:modified>
</cp:coreProperties>
</file>